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handoutMasterIdLst>
    <p:handoutMasterId r:id="rId7"/>
  </p:handoutMasterIdLst>
  <p:sldIdLst>
    <p:sldId id="488" r:id="rId2"/>
    <p:sldId id="569" r:id="rId3"/>
    <p:sldId id="563" r:id="rId4"/>
    <p:sldId id="584" r:id="rId5"/>
  </p:sldIdLst>
  <p:sldSz cx="9144000" cy="6858000" type="screen4x3"/>
  <p:notesSz cx="6797675" cy="9926638"/>
  <p:defaultTextStyle>
    <a:defPPr>
      <a:defRPr lang="fr-FR"/>
    </a:defPPr>
    <a:lvl1pPr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ＭＳ Ｐゴシック" pitchFamily="-84" charset="-128"/>
        <a:cs typeface="+mn-cs"/>
      </a:defRPr>
    </a:lvl5pPr>
    <a:lvl6pPr marL="2286000" algn="l" defTabSz="914400" rtl="0" eaLnBrk="1" latinLnBrk="0" hangingPunct="1">
      <a:defRPr sz="2400" kern="1200">
        <a:solidFill>
          <a:schemeClr val="tx1"/>
        </a:solidFill>
        <a:latin typeface="Arial" pitchFamily="34" charset="0"/>
        <a:ea typeface="ＭＳ Ｐゴシック" pitchFamily="-84" charset="-128"/>
        <a:cs typeface="+mn-cs"/>
      </a:defRPr>
    </a:lvl6pPr>
    <a:lvl7pPr marL="2743200" algn="l" defTabSz="914400" rtl="0" eaLnBrk="1" latinLnBrk="0" hangingPunct="1">
      <a:defRPr sz="2400" kern="1200">
        <a:solidFill>
          <a:schemeClr val="tx1"/>
        </a:solidFill>
        <a:latin typeface="Arial" pitchFamily="34" charset="0"/>
        <a:ea typeface="ＭＳ Ｐゴシック" pitchFamily="-84" charset="-128"/>
        <a:cs typeface="+mn-cs"/>
      </a:defRPr>
    </a:lvl7pPr>
    <a:lvl8pPr marL="3200400" algn="l" defTabSz="914400" rtl="0" eaLnBrk="1" latinLnBrk="0" hangingPunct="1">
      <a:defRPr sz="2400" kern="1200">
        <a:solidFill>
          <a:schemeClr val="tx1"/>
        </a:solidFill>
        <a:latin typeface="Arial" pitchFamily="34" charset="0"/>
        <a:ea typeface="ＭＳ Ｐゴシック" pitchFamily="-84" charset="-128"/>
        <a:cs typeface="+mn-cs"/>
      </a:defRPr>
    </a:lvl8pPr>
    <a:lvl9pPr marL="3657600" algn="l" defTabSz="914400" rtl="0" eaLnBrk="1" latinLnBrk="0" hangingPunct="1">
      <a:defRPr sz="2400" kern="1200">
        <a:solidFill>
          <a:schemeClr val="tx1"/>
        </a:solidFill>
        <a:latin typeface="Arial" pitchFamily="34" charset="0"/>
        <a:ea typeface="ＭＳ Ｐゴシック" pitchFamily="-84"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tilisateur Windows" initials="UW" lastIdx="1" clrIdx="0"/>
  <p:cmAuthor id="1" name="Philippe Bron" initials="PB"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83"/>
    <a:srgbClr val="FFFFCC"/>
    <a:srgbClr val="CCCCC4"/>
    <a:srgbClr val="FFCC00"/>
    <a:srgbClr val="CCFFCC"/>
    <a:srgbClr val="9999FF"/>
    <a:srgbClr val="FFCCFF"/>
    <a:srgbClr val="CCECFF"/>
    <a:srgbClr val="BABCB4"/>
    <a:srgbClr val="E5161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6448" autoAdjust="0"/>
  </p:normalViewPr>
  <p:slideViewPr>
    <p:cSldViewPr>
      <p:cViewPr>
        <p:scale>
          <a:sx n="70" d="100"/>
          <a:sy n="70" d="100"/>
        </p:scale>
        <p:origin x="-1374" y="-15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306" y="-108"/>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200" smtClean="0">
                <a:latin typeface="Arial" charset="0"/>
                <a:ea typeface="ＭＳ Ｐゴシック" charset="0"/>
                <a:cs typeface="ＭＳ Ｐゴシック" charset="0"/>
              </a:defRPr>
            </a:lvl1pPr>
          </a:lstStyle>
          <a:p>
            <a:pPr>
              <a:defRPr/>
            </a:pPr>
            <a:endParaRPr lang="fr-FR"/>
          </a:p>
        </p:txBody>
      </p:sp>
      <p:sp>
        <p:nvSpPr>
          <p:cNvPr id="3075" name="Rectangle 3"/>
          <p:cNvSpPr>
            <a:spLocks noGrp="1" noChangeArrowheads="1"/>
          </p:cNvSpPr>
          <p:nvPr>
            <p:ph type="dt" sz="quarter" idx="1"/>
          </p:nvPr>
        </p:nvSpPr>
        <p:spPr bwMode="auto">
          <a:xfrm>
            <a:off x="3852016" y="0"/>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200" smtClean="0">
                <a:latin typeface="Arial" charset="0"/>
                <a:ea typeface="ＭＳ Ｐゴシック" charset="0"/>
                <a:cs typeface="ＭＳ Ｐゴシック" charset="0"/>
              </a:defRPr>
            </a:lvl1pPr>
          </a:lstStyle>
          <a:p>
            <a:pPr>
              <a:defRPr/>
            </a:pPr>
            <a:endParaRPr lang="fr-FR"/>
          </a:p>
        </p:txBody>
      </p:sp>
      <p:sp>
        <p:nvSpPr>
          <p:cNvPr id="3076" name="Rectangle 4"/>
          <p:cNvSpPr>
            <a:spLocks noGrp="1" noChangeArrowheads="1"/>
          </p:cNvSpPr>
          <p:nvPr>
            <p:ph type="ftr" sz="quarter" idx="2"/>
          </p:nvPr>
        </p:nvSpPr>
        <p:spPr bwMode="auto">
          <a:xfrm>
            <a:off x="0"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defRPr sz="1200" smtClean="0">
                <a:latin typeface="Arial" charset="0"/>
                <a:ea typeface="ＭＳ Ｐゴシック" charset="0"/>
                <a:cs typeface="ＭＳ Ｐゴシック" charset="0"/>
              </a:defRPr>
            </a:lvl1pPr>
          </a:lstStyle>
          <a:p>
            <a:pPr>
              <a:defRPr/>
            </a:pPr>
            <a:endParaRPr lang="fr-FR"/>
          </a:p>
        </p:txBody>
      </p:sp>
      <p:sp>
        <p:nvSpPr>
          <p:cNvPr id="3077" name="Rectangle 5"/>
          <p:cNvSpPr>
            <a:spLocks noGrp="1" noChangeArrowheads="1"/>
          </p:cNvSpPr>
          <p:nvPr>
            <p:ph type="sldNum" sz="quarter" idx="3"/>
          </p:nvPr>
        </p:nvSpPr>
        <p:spPr bwMode="auto">
          <a:xfrm>
            <a:off x="3852016" y="9430306"/>
            <a:ext cx="2945659" cy="4963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lvl1pPr algn="r">
              <a:defRPr sz="1200"/>
            </a:lvl1pPr>
          </a:lstStyle>
          <a:p>
            <a:fld id="{564221F6-05D5-431D-9185-BF8CF5558E76}" type="slidenum">
              <a:rPr lang="fr-FR"/>
              <a:pPr/>
              <a:t>‹N°›</a:t>
            </a:fld>
            <a:endParaRPr lang="fr-FR"/>
          </a:p>
        </p:txBody>
      </p:sp>
    </p:spTree>
    <p:extLst>
      <p:ext uri="{BB962C8B-B14F-4D97-AF65-F5344CB8AC3E}">
        <p14:creationId xmlns:p14="http://schemas.microsoft.com/office/powerpoint/2010/main" val="1738938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CAE3BD6A-79E8-4E62-9521-A2738CFA79BE}" type="datetimeFigureOut">
              <a:rPr lang="fr-FR" smtClean="0"/>
              <a:t>02/02/2015</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6DFBC92B-148C-45DF-AFAA-731D4C55D7C8}" type="slidenum">
              <a:rPr lang="fr-FR" smtClean="0"/>
              <a:t>‹N°›</a:t>
            </a:fld>
            <a:endParaRPr lang="fr-FR"/>
          </a:p>
        </p:txBody>
      </p:sp>
    </p:spTree>
    <p:extLst>
      <p:ext uri="{BB962C8B-B14F-4D97-AF65-F5344CB8AC3E}">
        <p14:creationId xmlns:p14="http://schemas.microsoft.com/office/powerpoint/2010/main" val="2553356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L’identité pivot reçue par</a:t>
            </a:r>
            <a:r>
              <a:rPr lang="fr-FR" baseline="0" dirty="0" smtClean="0"/>
              <a:t> le FS peut ne pas correspondre aux données que ce dernier à en sa possession. Lors de la première utilisation, il devra alors poser des questions supplémentaires à l’utilisateur afin de faire le rapprochement entre son compte local et l’identité pivot transmise. Cette identité pivot s’accompagne d’un identifiant unique FC qui permettra pour les identifications suivantes de faire directement le lien avec le compte local.</a:t>
            </a:r>
          </a:p>
          <a:p>
            <a:r>
              <a:rPr lang="fr-FR" baseline="0" dirty="0" smtClean="0"/>
              <a:t>Il y a en tout « 3 FC » : FC particulier, FC entreprise et FC agent. Ce dernier sera mis en œuvre ultérieurement. </a:t>
            </a:r>
            <a:endParaRPr lang="fr-FR" dirty="0"/>
          </a:p>
        </p:txBody>
      </p:sp>
      <p:sp>
        <p:nvSpPr>
          <p:cNvPr id="4" name="Espace réservé du numéro de diapositive 3"/>
          <p:cNvSpPr>
            <a:spLocks noGrp="1"/>
          </p:cNvSpPr>
          <p:nvPr>
            <p:ph type="sldNum" sz="quarter" idx="10"/>
          </p:nvPr>
        </p:nvSpPr>
        <p:spPr/>
        <p:txBody>
          <a:bodyPr/>
          <a:lstStyle/>
          <a:p>
            <a:fld id="{88AD8EEF-87E4-485B-8ADC-9DEA21A0AEA7}" type="slidenum">
              <a:rPr lang="fr-FR" smtClean="0"/>
              <a:t>2</a:t>
            </a:fld>
            <a:endParaRPr lang="fr-FR"/>
          </a:p>
        </p:txBody>
      </p:sp>
    </p:spTree>
    <p:extLst>
      <p:ext uri="{BB962C8B-B14F-4D97-AF65-F5344CB8AC3E}">
        <p14:creationId xmlns:p14="http://schemas.microsoft.com/office/powerpoint/2010/main" val="28266969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836712"/>
            <a:ext cx="1873250" cy="6021288"/>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6" name="Image 12" descr="logo-sg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836712"/>
            <a:ext cx="7020272" cy="6021288"/>
          </a:xfrm>
          <a:prstGeom prst="roundRect">
            <a:avLst>
              <a:gd name="adj" fmla="val 22091"/>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400" b="1">
              <a:ea typeface="ヒラギノ角ゴ Pro W3" pitchFamily="-84" charset="-128"/>
            </a:endParaRPr>
          </a:p>
        </p:txBody>
      </p:sp>
      <p:sp>
        <p:nvSpPr>
          <p:cNvPr id="8" name="Rectangle 13"/>
          <p:cNvSpPr>
            <a:spLocks noChangeArrowheads="1"/>
          </p:cNvSpPr>
          <p:nvPr userDrawn="1"/>
        </p:nvSpPr>
        <p:spPr bwMode="auto">
          <a:xfrm>
            <a:off x="5147022"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sp>
        <p:nvSpPr>
          <p:cNvPr id="5124" name="Rectangle 4"/>
          <p:cNvSpPr>
            <a:spLocks noGrp="1" noChangeArrowheads="1"/>
          </p:cNvSpPr>
          <p:nvPr>
            <p:ph type="ctrTitle"/>
          </p:nvPr>
        </p:nvSpPr>
        <p:spPr>
          <a:xfrm>
            <a:off x="1043608" y="2667000"/>
            <a:ext cx="5760640" cy="1697038"/>
          </a:xfrm>
        </p:spPr>
        <p:txBody>
          <a:bodyPr anchor="ctr"/>
          <a:lstStyle>
            <a:lvl1pPr>
              <a:defRPr sz="24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1043608" y="4495800"/>
            <a:ext cx="5760640" cy="1905000"/>
          </a:xfrm>
        </p:spPr>
        <p:txBody>
          <a:bodyPr/>
          <a:lstStyle>
            <a:lvl1pPr marL="0" indent="0">
              <a:buFont typeface="Wingdings" charset="0"/>
              <a:buNone/>
              <a:defRPr/>
            </a:lvl1pPr>
          </a:lstStyle>
          <a:p>
            <a:pPr lvl="0"/>
            <a:r>
              <a:rPr lang="fr-FR" noProof="0" smtClean="0"/>
              <a:t>Modifiez le style des sous-titres du masque</a:t>
            </a:r>
            <a:endParaRPr lang="fr-FR" noProof="0" dirty="0" smtClean="0"/>
          </a:p>
        </p:txBody>
      </p:sp>
      <p:pic>
        <p:nvPicPr>
          <p:cNvPr id="10" name="Image 14" descr="trame-dégradé-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250" y="2667000"/>
            <a:ext cx="8445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3"/>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448675" y="141288"/>
            <a:ext cx="619125" cy="781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sp>
        <p:nvSpPr>
          <p:cNvPr id="2" name="ZoneTexte 1"/>
          <p:cNvSpPr txBox="1"/>
          <p:nvPr userDrawn="1"/>
        </p:nvSpPr>
        <p:spPr>
          <a:xfrm>
            <a:off x="433923" y="152500"/>
            <a:ext cx="1005403" cy="461665"/>
          </a:xfrm>
          <a:prstGeom prst="rect">
            <a:avLst/>
          </a:prstGeom>
          <a:noFill/>
        </p:spPr>
        <p:txBody>
          <a:bodyPr wrap="none" rtlCol="0">
            <a:spAutoFit/>
          </a:bodyPr>
          <a:lstStyle/>
          <a:p>
            <a:r>
              <a:rPr lang="fr-FR" dirty="0" smtClean="0">
                <a:solidFill>
                  <a:srgbClr val="003783"/>
                </a:solidFill>
              </a:rPr>
              <a:t>DISIC</a:t>
            </a:r>
            <a:endParaRPr lang="fr-FR" dirty="0">
              <a:solidFill>
                <a:srgbClr val="003783"/>
              </a:solidFill>
            </a:endParaRPr>
          </a:p>
        </p:txBody>
      </p:sp>
    </p:spTree>
    <p:extLst>
      <p:ext uri="{BB962C8B-B14F-4D97-AF65-F5344CB8AC3E}">
        <p14:creationId xmlns:p14="http://schemas.microsoft.com/office/powerpoint/2010/main" val="1010153630"/>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7"/>
          <p:cNvSpPr>
            <a:spLocks noChangeArrowheads="1"/>
          </p:cNvSpPr>
          <p:nvPr userDrawn="1"/>
        </p:nvSpPr>
        <p:spPr bwMode="auto">
          <a:xfrm>
            <a:off x="0" y="457200"/>
            <a:ext cx="1873250" cy="6400800"/>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6" name="Image 12" descr="logo-sgmap.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Rectangle à coins arrondis 13"/>
          <p:cNvSpPr>
            <a:spLocks noChangeArrowheads="1"/>
          </p:cNvSpPr>
          <p:nvPr userDrawn="1"/>
        </p:nvSpPr>
        <p:spPr bwMode="auto">
          <a:xfrm>
            <a:off x="0" y="457200"/>
            <a:ext cx="3297238" cy="6400800"/>
          </a:xfrm>
          <a:prstGeom prst="roundRect">
            <a:avLst>
              <a:gd name="adj" fmla="val 33130"/>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sz="1400" b="1">
              <a:ea typeface="ヒラギノ角ゴ Pro W3" pitchFamily="-84" charset="-128"/>
            </a:endParaRPr>
          </a:p>
        </p:txBody>
      </p:sp>
      <p:sp>
        <p:nvSpPr>
          <p:cNvPr id="8" name="Rectangle 13"/>
          <p:cNvSpPr>
            <a:spLocks noChangeArrowheads="1"/>
          </p:cNvSpPr>
          <p:nvPr userDrawn="1"/>
        </p:nvSpPr>
        <p:spPr bwMode="auto">
          <a:xfrm>
            <a:off x="1423988" y="3776663"/>
            <a:ext cx="1873250" cy="3081337"/>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endParaRPr lang="fr-FR" sz="1400" b="1">
              <a:ea typeface="ヒラギノ角ゴ Pro W3" pitchFamily="-84" charset="-128"/>
            </a:endParaRPr>
          </a:p>
        </p:txBody>
      </p:sp>
      <p:pic>
        <p:nvPicPr>
          <p:cNvPr id="9"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2667000"/>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4" name="Rectangle 4"/>
          <p:cNvSpPr>
            <a:spLocks noGrp="1" noChangeArrowheads="1"/>
          </p:cNvSpPr>
          <p:nvPr>
            <p:ph type="ctrTitle"/>
          </p:nvPr>
        </p:nvSpPr>
        <p:spPr>
          <a:xfrm>
            <a:off x="3276600" y="1916832"/>
            <a:ext cx="5715000" cy="576064"/>
          </a:xfrm>
        </p:spPr>
        <p:txBody>
          <a:bodyPr anchor="t"/>
          <a:lstStyle>
            <a:lvl1pPr>
              <a:defRPr sz="1800"/>
            </a:lvl1pPr>
          </a:lstStyle>
          <a:p>
            <a:pPr lvl="0"/>
            <a:r>
              <a:rPr lang="fr-FR" noProof="0" smtClean="0"/>
              <a:t>Modifiez le style du titre</a:t>
            </a:r>
            <a:endParaRPr lang="fr-FR" noProof="0" dirty="0" smtClean="0"/>
          </a:p>
        </p:txBody>
      </p:sp>
      <p:sp>
        <p:nvSpPr>
          <p:cNvPr id="5125" name="Rectangle 5"/>
          <p:cNvSpPr>
            <a:spLocks noGrp="1" noChangeArrowheads="1"/>
          </p:cNvSpPr>
          <p:nvPr>
            <p:ph type="subTitle" idx="1"/>
          </p:nvPr>
        </p:nvSpPr>
        <p:spPr>
          <a:xfrm>
            <a:off x="3276600" y="2667000"/>
            <a:ext cx="5715000" cy="3501231"/>
          </a:xfrm>
        </p:spPr>
        <p:txBody>
          <a:bodyPr/>
          <a:lstStyle>
            <a:lvl1pPr marL="0" indent="0">
              <a:buFont typeface="Wingdings" charset="0"/>
              <a:buNone/>
              <a:defRPr sz="1600" b="0" i="1"/>
            </a:lvl1pPr>
          </a:lstStyle>
          <a:p>
            <a:pPr lvl="0"/>
            <a:r>
              <a:rPr lang="fr-FR" noProof="0" smtClean="0"/>
              <a:t>Modifiez le style des sous-titres du masque</a:t>
            </a:r>
            <a:endParaRPr lang="fr-FR" noProof="0" dirty="0" smtClean="0"/>
          </a:p>
        </p:txBody>
      </p:sp>
      <p:pic>
        <p:nvPicPr>
          <p:cNvPr id="12" name="Image 14" descr="trame-dégradé2-ppt.pn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819400" y="4466431"/>
            <a:ext cx="368300" cy="170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8"/>
          <p:cNvSpPr>
            <a:spLocks noChangeArrowheads="1"/>
          </p:cNvSpPr>
          <p:nvPr userDrawn="1"/>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sp>
        <p:nvSpPr>
          <p:cNvPr id="14" name="ZoneTexte 13"/>
          <p:cNvSpPr txBox="1"/>
          <p:nvPr userDrawn="1"/>
        </p:nvSpPr>
        <p:spPr>
          <a:xfrm>
            <a:off x="220562" y="618730"/>
            <a:ext cx="1005403" cy="461665"/>
          </a:xfrm>
          <a:prstGeom prst="rect">
            <a:avLst/>
          </a:prstGeom>
          <a:noFill/>
        </p:spPr>
        <p:txBody>
          <a:bodyPr wrap="none" rtlCol="0">
            <a:spAutoFit/>
          </a:bodyPr>
          <a:lstStyle/>
          <a:p>
            <a:r>
              <a:rPr lang="fr-FR" dirty="0" smtClean="0">
                <a:solidFill>
                  <a:srgbClr val="003783"/>
                </a:solidFill>
              </a:rPr>
              <a:t>DISIC</a:t>
            </a:r>
            <a:endParaRPr lang="fr-FR" dirty="0">
              <a:solidFill>
                <a:srgbClr val="003783"/>
              </a:solidFill>
            </a:endParaRPr>
          </a:p>
        </p:txBody>
      </p:sp>
    </p:spTree>
    <p:extLst>
      <p:ext uri="{BB962C8B-B14F-4D97-AF65-F5344CB8AC3E}">
        <p14:creationId xmlns:p14="http://schemas.microsoft.com/office/powerpoint/2010/main" val="30121548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655496" cy="914400"/>
          </a:xfrm>
        </p:spPr>
        <p:txBody>
          <a:bodyPr/>
          <a:lstStyle/>
          <a:p>
            <a:r>
              <a:rPr lang="fr-FR" smtClean="0"/>
              <a:t>Modifiez le style du titre</a:t>
            </a:r>
            <a:endParaRPr lang="fr-FR"/>
          </a:p>
        </p:txBody>
      </p:sp>
      <p:sp>
        <p:nvSpPr>
          <p:cNvPr id="3" name="Espace réservé du contenu 2"/>
          <p:cNvSpPr>
            <a:spLocks noGrp="1"/>
          </p:cNvSpPr>
          <p:nvPr>
            <p:ph idx="1"/>
          </p:nvPr>
        </p:nvSpPr>
        <p:spPr>
          <a:xfrm>
            <a:off x="381000" y="1371600"/>
            <a:ext cx="8655496" cy="51054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564395351"/>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seul">
    <p:spTree>
      <p:nvGrpSpPr>
        <p:cNvPr id="1" name=""/>
        <p:cNvGrpSpPr/>
        <p:nvPr/>
      </p:nvGrpSpPr>
      <p:grpSpPr>
        <a:xfrm>
          <a:off x="0" y="0"/>
          <a:ext cx="0" cy="0"/>
          <a:chOff x="0" y="0"/>
          <a:chExt cx="0" cy="0"/>
        </a:xfrm>
      </p:grpSpPr>
      <p:sp>
        <p:nvSpPr>
          <p:cNvPr id="3" name="Titre 1"/>
          <p:cNvSpPr>
            <a:spLocks noGrp="1"/>
          </p:cNvSpPr>
          <p:nvPr>
            <p:ph type="title"/>
          </p:nvPr>
        </p:nvSpPr>
        <p:spPr>
          <a:xfrm>
            <a:off x="381000" y="304800"/>
            <a:ext cx="8655496" cy="914400"/>
          </a:xfrm>
        </p:spPr>
        <p:txBody>
          <a:bodyPr/>
          <a:lstStyle/>
          <a:p>
            <a:r>
              <a:rPr lang="fr-FR" smtClean="0"/>
              <a:t>Modifiez le style du titre</a:t>
            </a:r>
            <a:endParaRPr lang="fr-FR"/>
          </a:p>
        </p:txBody>
      </p:sp>
    </p:spTree>
    <p:extLst>
      <p:ext uri="{BB962C8B-B14F-4D97-AF65-F5344CB8AC3E}">
        <p14:creationId xmlns:p14="http://schemas.microsoft.com/office/powerpoint/2010/main" val="405085863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0543017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395536" y="274638"/>
            <a:ext cx="8640960" cy="994122"/>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lang="fr-FR"/>
            </a:lvl1pPr>
          </a:lstStyle>
          <a:p>
            <a:pPr lvl="0"/>
            <a:r>
              <a:rPr lang="fr-FR" smtClean="0"/>
              <a:t>Modifiez le style du titre</a:t>
            </a:r>
            <a:endParaRPr lang="fr-FR" dirty="0"/>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lang="fr-FR" smtClean="0"/>
            </a:lvl1pPr>
            <a:lvl2pPr>
              <a:defRPr lang="fr-FR" smtClean="0"/>
            </a:lvl2pPr>
            <a:lvl3pPr>
              <a:defRPr lang="fr-FR" smtClean="0"/>
            </a:lvl3pPr>
            <a:lvl4pPr>
              <a:defRPr lang="fr-FR" smtClean="0"/>
            </a:lvl4pPr>
            <a:lvl5pPr>
              <a:defRPr lang="fr-F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Tree>
    <p:extLst>
      <p:ext uri="{BB962C8B-B14F-4D97-AF65-F5344CB8AC3E}">
        <p14:creationId xmlns:p14="http://schemas.microsoft.com/office/powerpoint/2010/main" val="271454185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ogner et arrondir un rectangle à un seul coin 1"/>
          <p:cNvSpPr/>
          <p:nvPr/>
        </p:nvSpPr>
        <p:spPr bwMode="auto">
          <a:xfrm flipH="1">
            <a:off x="-20959" y="3175"/>
            <a:ext cx="344487" cy="6854825"/>
          </a:xfrm>
          <a:prstGeom prst="snipRoundRect">
            <a:avLst>
              <a:gd name="adj1" fmla="val 50000"/>
              <a:gd name="adj2" fmla="val 0"/>
            </a:avLst>
          </a:prstGeom>
          <a:solidFill>
            <a:schemeClr val="accent5"/>
          </a:solidFill>
          <a:ln w="9525" cap="flat" cmpd="sng" algn="ctr">
            <a:noFill/>
            <a:prstDash val="solid"/>
            <a:round/>
            <a:headEnd type="none" w="med" len="med"/>
            <a:tailEnd type="none" w="med" len="med"/>
          </a:ln>
          <a:effectLst/>
        </p:spPr>
        <p:txBody>
          <a:bodyPr/>
          <a:lstStyle/>
          <a:p>
            <a:pPr>
              <a:defRPr/>
            </a:pPr>
            <a:endParaRPr lang="fr-FR" sz="1400" b="1">
              <a:latin typeface="Arial" pitchFamily="-109" charset="0"/>
              <a:ea typeface="ヒラギノ角ゴ Pro W3" pitchFamily="-109" charset="-128"/>
              <a:cs typeface="ヒラギノ角ゴ Pro W3" pitchFamily="-109" charset="-128"/>
            </a:endParaRPr>
          </a:p>
        </p:txBody>
      </p:sp>
      <p:pic>
        <p:nvPicPr>
          <p:cNvPr id="1027" name="Image 2" descr="frise.png"/>
          <p:cNvPicPr>
            <a:picLocks noChangeAspect="1"/>
          </p:cNvPicPr>
          <p:nvPr/>
        </p:nvPicPr>
        <p:blipFill>
          <a:blip r:embed="rId8">
            <a:extLst>
              <a:ext uri="{28A0092B-C50C-407E-A947-70E740481C1C}">
                <a14:useLocalDpi xmlns:a14="http://schemas.microsoft.com/office/drawing/2010/main" val="0"/>
              </a:ext>
            </a:extLst>
          </a:blip>
          <a:srcRect l="763" r="7738"/>
          <a:stretch>
            <a:fillRect/>
          </a:stretch>
        </p:blipFill>
        <p:spPr bwMode="auto">
          <a:xfrm>
            <a:off x="0" y="206375"/>
            <a:ext cx="9144000" cy="1135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Rectangle 2"/>
          <p:cNvSpPr>
            <a:spLocks noGrp="1" noChangeArrowheads="1"/>
          </p:cNvSpPr>
          <p:nvPr>
            <p:ph type="title"/>
          </p:nvPr>
        </p:nvSpPr>
        <p:spPr bwMode="auto">
          <a:xfrm>
            <a:off x="381000" y="304800"/>
            <a:ext cx="8686800" cy="91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fr-FR" dirty="0" smtClean="0"/>
              <a:t>Cliquez et modifiez le titre</a:t>
            </a:r>
          </a:p>
        </p:txBody>
      </p:sp>
      <p:sp>
        <p:nvSpPr>
          <p:cNvPr id="1029" name="Rectangle 3"/>
          <p:cNvSpPr>
            <a:spLocks noGrp="1" noChangeArrowheads="1"/>
          </p:cNvSpPr>
          <p:nvPr>
            <p:ph type="body" idx="1"/>
          </p:nvPr>
        </p:nvSpPr>
        <p:spPr bwMode="auto">
          <a:xfrm>
            <a:off x="381000" y="1371600"/>
            <a:ext cx="8686800"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p:txBody>
      </p:sp>
      <p:sp>
        <p:nvSpPr>
          <p:cNvPr id="1030" name="Rectangle 8"/>
          <p:cNvSpPr>
            <a:spLocks noChangeArrowheads="1"/>
          </p:cNvSpPr>
          <p:nvPr/>
        </p:nvSpPr>
        <p:spPr bwMode="auto">
          <a:xfrm>
            <a:off x="-11573" y="6553200"/>
            <a:ext cx="45960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p>
            <a:pPr algn="l"/>
            <a:fld id="{90CFCD54-2D22-4F2A-9FB8-786DB69C721E}" type="slidenum">
              <a:rPr lang="fr-FR" sz="800" b="1">
                <a:solidFill>
                  <a:schemeClr val="tx2"/>
                </a:solidFill>
                <a:ea typeface="ヒラギノ角ゴ Pro W3" pitchFamily="-84" charset="-128"/>
              </a:rPr>
              <a:pPr algn="l"/>
              <a:t>‹N°›</a:t>
            </a:fld>
            <a:endParaRPr lang="fr-FR" sz="800" b="1" dirty="0">
              <a:solidFill>
                <a:schemeClr val="tx2"/>
              </a:solidFill>
              <a:ea typeface="ヒラギノ角ゴ Pro W3" pitchFamily="-84" charset="-128"/>
            </a:endParaRPr>
          </a:p>
        </p:txBody>
      </p:sp>
      <p:pic>
        <p:nvPicPr>
          <p:cNvPr id="1031" name="Image 12" descr="logo-sgmap.png"/>
          <p:cNvPicPr>
            <a:picLocks noChangeAspect="1"/>
          </p:cNvPicPr>
          <p:nvPr/>
        </p:nvPicPr>
        <p:blipFill>
          <a:blip r:embed="rId9">
            <a:extLst>
              <a:ext uri="{28A0092B-C50C-407E-A947-70E740481C1C}">
                <a14:useLocalDpi xmlns:a14="http://schemas.microsoft.com/office/drawing/2010/main" val="0"/>
              </a:ext>
            </a:extLst>
          </a:blip>
          <a:srcRect/>
          <a:stretch>
            <a:fillRect/>
          </a:stretch>
        </p:blipFill>
        <p:spPr bwMode="auto">
          <a:xfrm>
            <a:off x="7100888" y="6553200"/>
            <a:ext cx="1966912" cy="26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oneTexte 3"/>
          <p:cNvSpPr txBox="1"/>
          <p:nvPr/>
        </p:nvSpPr>
        <p:spPr>
          <a:xfrm>
            <a:off x="323528" y="6642556"/>
            <a:ext cx="3456384" cy="215444"/>
          </a:xfrm>
          <a:prstGeom prst="rect">
            <a:avLst/>
          </a:prstGeom>
          <a:noFill/>
        </p:spPr>
        <p:txBody>
          <a:bodyPr wrap="square" rtlCol="0" anchor="b">
            <a:spAutoFit/>
          </a:bodyPr>
          <a:lstStyle/>
          <a:p>
            <a:r>
              <a:rPr lang="fr-FR" sz="800" dirty="0" smtClean="0"/>
              <a:t>Etat plateforme</a:t>
            </a:r>
            <a:endParaRPr lang="fr-FR" sz="800" dirty="0"/>
          </a:p>
        </p:txBody>
      </p:sp>
      <p:sp>
        <p:nvSpPr>
          <p:cNvPr id="3" name="Rectangle 2"/>
          <p:cNvSpPr/>
          <p:nvPr userDrawn="1"/>
        </p:nvSpPr>
        <p:spPr>
          <a:xfrm>
            <a:off x="2771800" y="6559878"/>
            <a:ext cx="3456384" cy="253916"/>
          </a:xfrm>
          <a:prstGeom prst="rect">
            <a:avLst/>
          </a:prstGeom>
        </p:spPr>
        <p:txBody>
          <a:bodyPr wrap="square">
            <a:spAutoFit/>
          </a:bodyPr>
          <a:lstStyle/>
          <a:p>
            <a:pPr algn="ctr"/>
            <a:r>
              <a:rPr lang="fr-FR" sz="1050" b="1" dirty="0" smtClean="0">
                <a:solidFill>
                  <a:srgbClr val="FF0000"/>
                </a:solidFill>
              </a:rPr>
              <a:t>Contribution ouverte à commentaire</a:t>
            </a:r>
            <a:endParaRPr lang="fr-FR" sz="1050" b="1" dirty="0">
              <a:solidFill>
                <a:srgbClr val="FF0000"/>
              </a:solidFill>
            </a:endParaRPr>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0" r:id="rId3"/>
    <p:sldLayoutId id="2147483666" r:id="rId4"/>
    <p:sldLayoutId id="2147483665" r:id="rId5"/>
    <p:sldLayoutId id="2147483667" r:id="rId6"/>
  </p:sldLayoutIdLst>
  <p:hf sldNum="0" hdr="0" dt="0"/>
  <p:txStyles>
    <p:titleStyle>
      <a:lvl1pPr algn="l" rtl="0" eaLnBrk="1" fontAlgn="base" hangingPunct="1">
        <a:spcBef>
          <a:spcPct val="0"/>
        </a:spcBef>
        <a:spcAft>
          <a:spcPct val="0"/>
        </a:spcAft>
        <a:defRPr sz="2000" b="1">
          <a:solidFill>
            <a:schemeClr val="tx2"/>
          </a:solidFill>
          <a:latin typeface="+mj-lt"/>
          <a:ea typeface="+mj-ea"/>
          <a:cs typeface="+mj-cs"/>
        </a:defRPr>
      </a:lvl1pPr>
      <a:lvl2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2pPr>
      <a:lvl3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3pPr>
      <a:lvl4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4pPr>
      <a:lvl5pPr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6pPr>
      <a:lvl7pPr marL="9144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7pPr>
      <a:lvl8pPr marL="13716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8pPr>
      <a:lvl9pPr marL="1828800" algn="l" rtl="0" eaLnBrk="1" fontAlgn="base" hangingPunct="1">
        <a:spcBef>
          <a:spcPct val="0"/>
        </a:spcBef>
        <a:spcAft>
          <a:spcPct val="0"/>
        </a:spcAft>
        <a:defRPr sz="2000">
          <a:solidFill>
            <a:schemeClr val="tx2"/>
          </a:solidFill>
          <a:latin typeface="Arial" charset="0"/>
          <a:ea typeface="ＭＳ Ｐゴシック" charset="0"/>
          <a:cs typeface="ＭＳ Ｐゴシック" charset="0"/>
        </a:defRPr>
      </a:lvl9pPr>
    </p:titleStyle>
    <p:bodyStyle>
      <a:lvl1pPr marL="342900" indent="-342900" algn="l" rtl="0" eaLnBrk="1" fontAlgn="base" hangingPunct="1">
        <a:spcBef>
          <a:spcPct val="20000"/>
        </a:spcBef>
        <a:spcAft>
          <a:spcPct val="0"/>
        </a:spcAft>
        <a:buClr>
          <a:schemeClr val="bg2"/>
        </a:buClr>
        <a:buFont typeface="Wingdings" pitchFamily="2" charset="2"/>
        <a:buChar char="§"/>
        <a:defRPr sz="1600" b="1">
          <a:solidFill>
            <a:schemeClr val="tx2"/>
          </a:solidFill>
          <a:latin typeface="+mn-lt"/>
          <a:ea typeface="+mn-ea"/>
          <a:cs typeface="+mn-cs"/>
        </a:defRPr>
      </a:lvl1pPr>
      <a:lvl2pPr marL="742950" indent="-285750" algn="l" rtl="0" eaLnBrk="1" fontAlgn="base" hangingPunct="1">
        <a:spcBef>
          <a:spcPct val="20000"/>
        </a:spcBef>
        <a:spcAft>
          <a:spcPct val="0"/>
        </a:spcAft>
        <a:buClr>
          <a:schemeClr val="accent2"/>
        </a:buClr>
        <a:buChar char="–"/>
        <a:defRPr sz="1400" b="1">
          <a:solidFill>
            <a:schemeClr val="tx1"/>
          </a:solidFill>
          <a:latin typeface="+mn-lt"/>
          <a:ea typeface="+mn-ea"/>
        </a:defRPr>
      </a:lvl2pPr>
      <a:lvl3pPr marL="1143000" indent="-228600" algn="l" rtl="0" eaLnBrk="1" fontAlgn="base" hangingPunct="1">
        <a:spcBef>
          <a:spcPct val="20000"/>
        </a:spcBef>
        <a:spcAft>
          <a:spcPct val="0"/>
        </a:spcAft>
        <a:buFont typeface="Courier New" pitchFamily="49" charset="0"/>
        <a:buChar char="o"/>
        <a:defRPr sz="1400" b="0">
          <a:solidFill>
            <a:schemeClr val="tx1"/>
          </a:solidFill>
          <a:latin typeface="+mn-lt"/>
          <a:ea typeface="+mn-ea"/>
        </a:defRPr>
      </a:lvl3pPr>
      <a:lvl4pPr marL="1562100" indent="-22860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4pPr>
      <a:lvl5pPr marL="1924050" indent="-171450" algn="l" rtl="0" eaLnBrk="1" fontAlgn="base" hangingPunct="1">
        <a:spcBef>
          <a:spcPct val="20000"/>
        </a:spcBef>
        <a:spcAft>
          <a:spcPct val="0"/>
        </a:spcAft>
        <a:buFont typeface="Wingdings" pitchFamily="2" charset="2"/>
        <a:buChar char="ü"/>
        <a:defRPr sz="1100" b="0">
          <a:solidFill>
            <a:schemeClr val="tx1"/>
          </a:solidFill>
          <a:latin typeface="+mn-lt"/>
          <a:ea typeface="+mn-ea"/>
        </a:defRPr>
      </a:lvl5pPr>
      <a:lvl6pPr marL="2438400" indent="-228600" algn="l" rtl="0" eaLnBrk="1" fontAlgn="base" hangingPunct="1">
        <a:spcBef>
          <a:spcPct val="20000"/>
        </a:spcBef>
        <a:spcAft>
          <a:spcPct val="0"/>
        </a:spcAft>
        <a:buChar char="»"/>
        <a:defRPr sz="1200">
          <a:solidFill>
            <a:schemeClr val="tx1"/>
          </a:solidFill>
          <a:latin typeface="+mn-lt"/>
          <a:ea typeface="+mn-ea"/>
        </a:defRPr>
      </a:lvl6pPr>
      <a:lvl7pPr marL="2895600" indent="-228600" algn="l" rtl="0" eaLnBrk="1" fontAlgn="base" hangingPunct="1">
        <a:spcBef>
          <a:spcPct val="20000"/>
        </a:spcBef>
        <a:spcAft>
          <a:spcPct val="0"/>
        </a:spcAft>
        <a:buChar char="»"/>
        <a:defRPr sz="1200">
          <a:solidFill>
            <a:schemeClr val="tx1"/>
          </a:solidFill>
          <a:latin typeface="+mn-lt"/>
          <a:ea typeface="+mn-ea"/>
        </a:defRPr>
      </a:lvl7pPr>
      <a:lvl8pPr marL="3352800" indent="-228600" algn="l" rtl="0" eaLnBrk="1" fontAlgn="base" hangingPunct="1">
        <a:spcBef>
          <a:spcPct val="20000"/>
        </a:spcBef>
        <a:spcAft>
          <a:spcPct val="0"/>
        </a:spcAft>
        <a:buChar char="»"/>
        <a:defRPr sz="1200">
          <a:solidFill>
            <a:schemeClr val="tx1"/>
          </a:solidFill>
          <a:latin typeface="+mn-lt"/>
          <a:ea typeface="+mn-ea"/>
        </a:defRPr>
      </a:lvl8pPr>
      <a:lvl9pPr marL="3810000" indent="-228600" algn="l" rtl="0" eaLnBrk="1" fontAlgn="base" hangingPunct="1">
        <a:spcBef>
          <a:spcPct val="20000"/>
        </a:spcBef>
        <a:spcAft>
          <a:spcPct val="0"/>
        </a:spcAft>
        <a:buChar char="»"/>
        <a:defRPr sz="1200">
          <a:solidFill>
            <a:schemeClr val="tx1"/>
          </a:solidFill>
          <a:latin typeface="+mn-lt"/>
          <a:ea typeface="+mn-ea"/>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11.gif"/><Relationship Id="rId13" Type="http://schemas.microsoft.com/office/2007/relationships/hdphoto" Target="../media/hdphoto1.wdp"/><Relationship Id="rId3" Type="http://schemas.openxmlformats.org/officeDocument/2006/relationships/image" Target="../media/image6.png"/><Relationship Id="rId7" Type="http://schemas.openxmlformats.org/officeDocument/2006/relationships/image" Target="../media/image10.png"/><Relationship Id="rId12"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9.png"/><Relationship Id="rId11" Type="http://schemas.openxmlformats.org/officeDocument/2006/relationships/image" Target="../media/image14.jp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png"/><Relationship Id="rId9" Type="http://schemas.openxmlformats.org/officeDocument/2006/relationships/image" Target="../media/image12.png"/></Relationships>
</file>

<file path=ppt/slides/_rels/slide3.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image" Target="../media/image13.png"/><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16.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tags" Target="../tags/tag13.xml"/><Relationship Id="rId18" Type="http://schemas.openxmlformats.org/officeDocument/2006/relationships/tags" Target="../tags/tag18.xml"/><Relationship Id="rId3" Type="http://schemas.openxmlformats.org/officeDocument/2006/relationships/tags" Target="../tags/tag3.xml"/><Relationship Id="rId21" Type="http://schemas.openxmlformats.org/officeDocument/2006/relationships/tags" Target="../tags/tag21.xml"/><Relationship Id="rId7" Type="http://schemas.openxmlformats.org/officeDocument/2006/relationships/tags" Target="../tags/tag7.xml"/><Relationship Id="rId12" Type="http://schemas.openxmlformats.org/officeDocument/2006/relationships/tags" Target="../tags/tag12.xml"/><Relationship Id="rId17" Type="http://schemas.openxmlformats.org/officeDocument/2006/relationships/tags" Target="../tags/tag17.xml"/><Relationship Id="rId2" Type="http://schemas.openxmlformats.org/officeDocument/2006/relationships/tags" Target="../tags/tag2.xml"/><Relationship Id="rId16" Type="http://schemas.openxmlformats.org/officeDocument/2006/relationships/tags" Target="../tags/tag16.xml"/><Relationship Id="rId20" Type="http://schemas.openxmlformats.org/officeDocument/2006/relationships/tags" Target="../tags/tag20.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5" Type="http://schemas.openxmlformats.org/officeDocument/2006/relationships/tags" Target="../tags/tag15.xml"/><Relationship Id="rId23" Type="http://schemas.openxmlformats.org/officeDocument/2006/relationships/image" Target="../media/image18.jpeg"/><Relationship Id="rId10" Type="http://schemas.openxmlformats.org/officeDocument/2006/relationships/tags" Target="../tags/tag10.xml"/><Relationship Id="rId19" Type="http://schemas.openxmlformats.org/officeDocument/2006/relationships/tags" Target="../tags/tag19.xml"/><Relationship Id="rId4" Type="http://schemas.openxmlformats.org/officeDocument/2006/relationships/tags" Target="../tags/tag4.xml"/><Relationship Id="rId9" Type="http://schemas.openxmlformats.org/officeDocument/2006/relationships/tags" Target="../tags/tag9.xml"/><Relationship Id="rId14" Type="http://schemas.openxmlformats.org/officeDocument/2006/relationships/tags" Target="../tags/tag14.xml"/><Relationship Id="rId22"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99592" y="1916832"/>
            <a:ext cx="6192688" cy="3168352"/>
          </a:xfrm>
        </p:spPr>
        <p:txBody>
          <a:bodyPr/>
          <a:lstStyle/>
          <a:p>
            <a:pPr algn="ctr"/>
            <a:r>
              <a:rPr lang="fr-FR" sz="3200" dirty="0" smtClean="0"/>
              <a:t>FRANCE CONNECT</a:t>
            </a:r>
            <a:br>
              <a:rPr lang="fr-FR" sz="3200" dirty="0" smtClean="0"/>
            </a:br>
            <a:r>
              <a:rPr lang="fr-FR" sz="3200" dirty="0"/>
              <a:t/>
            </a:r>
            <a:br>
              <a:rPr lang="fr-FR" sz="3200" dirty="0"/>
            </a:br>
            <a:r>
              <a:rPr lang="fr-FR" sz="2800" dirty="0"/>
              <a:t/>
            </a:r>
            <a:br>
              <a:rPr lang="fr-FR" sz="2800" dirty="0"/>
            </a:br>
            <a:endParaRPr lang="fr-FR" sz="3200" dirty="0"/>
          </a:p>
        </p:txBody>
      </p:sp>
      <p:sp>
        <p:nvSpPr>
          <p:cNvPr id="3" name="Sous-titre 2"/>
          <p:cNvSpPr>
            <a:spLocks noGrp="1"/>
          </p:cNvSpPr>
          <p:nvPr>
            <p:ph type="subTitle" idx="1"/>
          </p:nvPr>
        </p:nvSpPr>
        <p:spPr>
          <a:xfrm>
            <a:off x="1043608" y="5301208"/>
            <a:ext cx="5760640" cy="1099592"/>
          </a:xfrm>
        </p:spPr>
        <p:txBody>
          <a:bodyPr/>
          <a:lstStyle/>
          <a:p>
            <a:endParaRPr lang="fr-FR" b="0" i="1" dirty="0"/>
          </a:p>
          <a:p>
            <a:r>
              <a:rPr lang="fr-FR" b="0" i="1" dirty="0" smtClean="0"/>
              <a:t>Service Architecture &amp; Urbanisation de la </a:t>
            </a:r>
            <a:r>
              <a:rPr lang="fr-FR" b="0" i="1" dirty="0" smtClean="0"/>
              <a:t>DISIC</a:t>
            </a:r>
          </a:p>
          <a:p>
            <a:r>
              <a:rPr lang="fr-FR" b="0" i="1" dirty="0" smtClean="0"/>
              <a:t>Le 02/02/2015</a:t>
            </a:r>
            <a:endParaRPr lang="fr-FR" b="0" i="1" dirty="0" smtClean="0"/>
          </a:p>
        </p:txBody>
      </p:sp>
    </p:spTree>
    <p:extLst>
      <p:ext uri="{BB962C8B-B14F-4D97-AF65-F5344CB8AC3E}">
        <p14:creationId xmlns:p14="http://schemas.microsoft.com/office/powerpoint/2010/main" val="385393367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60648"/>
            <a:ext cx="8655496" cy="914400"/>
          </a:xfrm>
        </p:spPr>
        <p:txBody>
          <a:bodyPr/>
          <a:lstStyle/>
          <a:p>
            <a:r>
              <a:rPr lang="fr-FR" dirty="0" smtClean="0"/>
              <a:t>France </a:t>
            </a:r>
            <a:r>
              <a:rPr lang="fr-FR" dirty="0" err="1" smtClean="0"/>
              <a:t>Connect</a:t>
            </a:r>
            <a:r>
              <a:rPr lang="fr-FR" dirty="0" smtClean="0"/>
              <a:t> – Une clef de voûte de </a:t>
            </a:r>
            <a:r>
              <a:rPr lang="fr-FR" smtClean="0"/>
              <a:t>l’Etat plateforme</a:t>
            </a:r>
            <a:r>
              <a:rPr lang="fr-FR" dirty="0"/>
              <a:t/>
            </a:r>
            <a:br>
              <a:rPr lang="fr-FR" dirty="0"/>
            </a:br>
            <a:r>
              <a:rPr lang="fr-FR" dirty="0" smtClean="0"/>
              <a:t>Principe de fonctionnement du bouton FranceConnect</a:t>
            </a:r>
            <a:endParaRPr lang="fr-FR" dirty="0"/>
          </a:p>
        </p:txBody>
      </p:sp>
      <p:sp>
        <p:nvSpPr>
          <p:cNvPr id="83" name="Rectangle à coins arrondis 82"/>
          <p:cNvSpPr/>
          <p:nvPr/>
        </p:nvSpPr>
        <p:spPr bwMode="auto">
          <a:xfrm>
            <a:off x="4966468" y="1661360"/>
            <a:ext cx="2147336" cy="1034329"/>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sz="1800" dirty="0">
                <a:solidFill>
                  <a:srgbClr val="000000"/>
                </a:solidFill>
              </a:rPr>
              <a:t>Fournisseur d’identité et d’authentification</a:t>
            </a:r>
          </a:p>
        </p:txBody>
      </p:sp>
      <p:sp>
        <p:nvSpPr>
          <p:cNvPr id="84" name="Rectangle à coins arrondis 83"/>
          <p:cNvSpPr/>
          <p:nvPr/>
        </p:nvSpPr>
        <p:spPr bwMode="auto">
          <a:xfrm>
            <a:off x="3189701" y="4765539"/>
            <a:ext cx="2114710" cy="957328"/>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sz="1800" b="1" dirty="0" smtClean="0">
                <a:solidFill>
                  <a:srgbClr val="000000"/>
                </a:solidFill>
              </a:rPr>
              <a:t>Portail</a:t>
            </a:r>
            <a:r>
              <a:rPr lang="fr-FR" sz="1800" dirty="0" smtClean="0">
                <a:solidFill>
                  <a:srgbClr val="000000"/>
                </a:solidFill>
              </a:rPr>
              <a:t> du fournisseur </a:t>
            </a:r>
            <a:r>
              <a:rPr lang="fr-FR" sz="1800" dirty="0">
                <a:solidFill>
                  <a:srgbClr val="000000"/>
                </a:solidFill>
              </a:rPr>
              <a:t>de </a:t>
            </a:r>
            <a:r>
              <a:rPr lang="fr-FR" sz="1800" dirty="0" smtClean="0">
                <a:solidFill>
                  <a:srgbClr val="000000"/>
                </a:solidFill>
              </a:rPr>
              <a:t>services</a:t>
            </a:r>
            <a:endParaRPr lang="fr-FR" sz="1800" dirty="0">
              <a:solidFill>
                <a:srgbClr val="000000"/>
              </a:solidFill>
            </a:endParaRPr>
          </a:p>
        </p:txBody>
      </p:sp>
      <p:pic>
        <p:nvPicPr>
          <p:cNvPr id="89" name="Picture 7" descr="E:\Icones\1990icones\apps\package_program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046" y="5766718"/>
            <a:ext cx="623640" cy="623640"/>
          </a:xfrm>
          <a:prstGeom prst="rect">
            <a:avLst/>
          </a:prstGeom>
          <a:noFill/>
          <a:extLst>
            <a:ext uri="{909E8E84-426E-40DD-AFC4-6F175D3DCCD1}">
              <a14:hiddenFill xmlns:a14="http://schemas.microsoft.com/office/drawing/2010/main">
                <a:solidFill>
                  <a:srgbClr val="FFFFFF"/>
                </a:solidFill>
              </a14:hiddenFill>
            </a:ext>
          </a:extLst>
        </p:spPr>
      </p:pic>
      <p:sp>
        <p:nvSpPr>
          <p:cNvPr id="90" name="Rectangle à coins arrondis 89"/>
          <p:cNvSpPr/>
          <p:nvPr/>
        </p:nvSpPr>
        <p:spPr bwMode="auto">
          <a:xfrm>
            <a:off x="3203848" y="3069314"/>
            <a:ext cx="1949620" cy="519673"/>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fr-FR" sz="1800" b="1" dirty="0" smtClean="0">
                <a:solidFill>
                  <a:srgbClr val="000000"/>
                </a:solidFill>
              </a:rPr>
              <a:t>FranceConnect </a:t>
            </a:r>
            <a:endParaRPr lang="fr-FR" sz="1800" b="1" dirty="0">
              <a:solidFill>
                <a:srgbClr val="000000"/>
              </a:solidFill>
            </a:endParaRPr>
          </a:p>
        </p:txBody>
      </p:sp>
      <p:pic>
        <p:nvPicPr>
          <p:cNvPr id="1026" name="Picture 2" descr="E:\Icones\1990icones\apps\palm.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786598" y="5480474"/>
            <a:ext cx="484786" cy="48478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C:\Users\pbron-adc\Pictures\Cliparts\bill-homme-personne-utilisateur-icone-6596-128.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1534" y="4807334"/>
            <a:ext cx="778399" cy="778399"/>
          </a:xfrm>
          <a:prstGeom prst="rect">
            <a:avLst/>
          </a:prstGeom>
          <a:noFill/>
          <a:extLst>
            <a:ext uri="{909E8E84-426E-40DD-AFC4-6F175D3DCCD1}">
              <a14:hiddenFill xmlns:a14="http://schemas.microsoft.com/office/drawing/2010/main">
                <a:solidFill>
                  <a:srgbClr val="FFFFFF"/>
                </a:solidFill>
              </a14:hiddenFill>
            </a:ext>
          </a:extLst>
        </p:spPr>
      </p:pic>
      <p:pic>
        <p:nvPicPr>
          <p:cNvPr id="32" name="Picture 3" descr="C:\Users\pbron-adc\Pictures\Cliparts\Computer_and_Desktop.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32491" y="4854997"/>
            <a:ext cx="696500" cy="552983"/>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8" descr="C:\Users\pbron-adc\Pictures\Cliparts\tablet_PC_2.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825302" y="4468653"/>
            <a:ext cx="407378" cy="277017"/>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377469" y="5585733"/>
            <a:ext cx="1178528" cy="461665"/>
          </a:xfrm>
          <a:prstGeom prst="rect">
            <a:avLst/>
          </a:prstGeom>
          <a:noFill/>
        </p:spPr>
        <p:txBody>
          <a:bodyPr wrap="none" rtlCol="0">
            <a:spAutoFit/>
          </a:bodyPr>
          <a:lstStyle/>
          <a:p>
            <a:pPr algn="ctr" eaLnBrk="0" fontAlgn="base" hangingPunct="0">
              <a:spcBef>
                <a:spcPct val="0"/>
              </a:spcBef>
              <a:spcAft>
                <a:spcPct val="0"/>
              </a:spcAft>
            </a:pPr>
            <a:r>
              <a:rPr lang="fr-FR" sz="2400" dirty="0" smtClean="0">
                <a:solidFill>
                  <a:srgbClr val="000000"/>
                </a:solidFill>
              </a:rPr>
              <a:t>Usager</a:t>
            </a:r>
          </a:p>
        </p:txBody>
      </p:sp>
      <p:cxnSp>
        <p:nvCxnSpPr>
          <p:cNvPr id="14" name="Connecteur en arc 13"/>
          <p:cNvCxnSpPr>
            <a:stCxn id="90" idx="0"/>
            <a:endCxn id="83" idx="1"/>
          </p:cNvCxnSpPr>
          <p:nvPr/>
        </p:nvCxnSpPr>
        <p:spPr bwMode="auto">
          <a:xfrm rot="5400000" flipH="1" flipV="1">
            <a:off x="4127169" y="2230015"/>
            <a:ext cx="890789" cy="787810"/>
          </a:xfrm>
          <a:prstGeom prst="curvedConnector2">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5" name="Accolade ouvrante 44"/>
          <p:cNvSpPr/>
          <p:nvPr/>
        </p:nvSpPr>
        <p:spPr bwMode="auto">
          <a:xfrm rot="10800000">
            <a:off x="2424091" y="4374962"/>
            <a:ext cx="504056" cy="1578745"/>
          </a:xfrm>
          <a:prstGeom prst="lef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endParaRPr lang="fr-FR" sz="2400">
              <a:solidFill>
                <a:srgbClr val="000000"/>
              </a:solidFill>
            </a:endParaRPr>
          </a:p>
        </p:txBody>
      </p:sp>
      <p:pic>
        <p:nvPicPr>
          <p:cNvPr id="72" name="Image 7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96709" y="4405857"/>
            <a:ext cx="251155" cy="269706"/>
          </a:xfrm>
          <a:prstGeom prst="rect">
            <a:avLst/>
          </a:prstGeom>
        </p:spPr>
      </p:pic>
      <p:cxnSp>
        <p:nvCxnSpPr>
          <p:cNvPr id="76" name="Connecteur en arc 75"/>
          <p:cNvCxnSpPr>
            <a:stCxn id="90" idx="2"/>
            <a:endCxn id="33" idx="0"/>
          </p:cNvCxnSpPr>
          <p:nvPr/>
        </p:nvCxnSpPr>
        <p:spPr bwMode="auto">
          <a:xfrm rot="16200000" flipH="1">
            <a:off x="3825267" y="3942377"/>
            <a:ext cx="743905" cy="37123"/>
          </a:xfrm>
          <a:prstGeom prst="curvedConnector3">
            <a:avLst>
              <a:gd name="adj1" fmla="val 50000"/>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33"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1880" y="4332892"/>
            <a:ext cx="144780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7" name="Picture 5" descr="E:\Icones\1990icones\apps\package_development.png"/>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43808" y="2655324"/>
            <a:ext cx="629660" cy="629660"/>
          </a:xfrm>
          <a:prstGeom prst="rect">
            <a:avLst/>
          </a:prstGeom>
          <a:noFill/>
          <a:extLst>
            <a:ext uri="{909E8E84-426E-40DD-AFC4-6F175D3DCCD1}">
              <a14:hiddenFill xmlns:a14="http://schemas.microsoft.com/office/drawing/2010/main">
                <a:solidFill>
                  <a:srgbClr val="FFFFFF"/>
                </a:solidFill>
              </a14:hiddenFill>
            </a:ext>
          </a:extLst>
        </p:spPr>
      </p:pic>
      <p:grpSp>
        <p:nvGrpSpPr>
          <p:cNvPr id="6" name="Groupe 5"/>
          <p:cNvGrpSpPr/>
          <p:nvPr/>
        </p:nvGrpSpPr>
        <p:grpSpPr>
          <a:xfrm>
            <a:off x="7167664" y="1488637"/>
            <a:ext cx="1215610" cy="821972"/>
            <a:chOff x="7167664" y="1488637"/>
            <a:chExt cx="1215610" cy="821972"/>
          </a:xfrm>
        </p:grpSpPr>
        <p:pic>
          <p:nvPicPr>
            <p:cNvPr id="25" name="Image 24"/>
            <p:cNvPicPr>
              <a:picLocks noChangeAspect="1"/>
            </p:cNvPicPr>
            <p:nvPr/>
          </p:nvPicPr>
          <p:blipFill>
            <a:blip r:embed="rId11" cstate="print">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7167664" y="1488637"/>
              <a:ext cx="709781" cy="472327"/>
            </a:xfrm>
            <a:prstGeom prst="rect">
              <a:avLst/>
            </a:prstGeom>
          </p:spPr>
        </p:pic>
        <p:pic>
          <p:nvPicPr>
            <p:cNvPr id="24" name="Image 23"/>
            <p:cNvPicPr>
              <a:picLocks noChangeAspect="1"/>
            </p:cNvPicPr>
            <p:nvPr/>
          </p:nvPicPr>
          <p:blipFill>
            <a:blip r:embed="rId11" cstate="print">
              <a:duotone>
                <a:prstClr val="black"/>
                <a:schemeClr val="accent1">
                  <a:tint val="45000"/>
                  <a:satMod val="400000"/>
                </a:schemeClr>
              </a:duotone>
              <a:extLst>
                <a:ext uri="{28A0092B-C50C-407E-A947-70E740481C1C}">
                  <a14:useLocalDpi xmlns:a14="http://schemas.microsoft.com/office/drawing/2010/main" val="0"/>
                </a:ext>
              </a:extLst>
            </a:blip>
            <a:stretch>
              <a:fillRect/>
            </a:stretch>
          </p:blipFill>
          <p:spPr>
            <a:xfrm>
              <a:off x="7318603" y="1588521"/>
              <a:ext cx="709781" cy="472327"/>
            </a:xfrm>
            <a:prstGeom prst="rect">
              <a:avLst/>
            </a:prstGeom>
          </p:spPr>
        </p:pic>
        <p:pic>
          <p:nvPicPr>
            <p:cNvPr id="23" name="Image 22"/>
            <p:cNvPicPr>
              <a:picLocks noChangeAspect="1"/>
            </p:cNvPicPr>
            <p:nvPr/>
          </p:nvPicPr>
          <p:blipFill>
            <a:blip r:embed="rId11" cstate="print">
              <a:duotone>
                <a:prstClr val="black"/>
                <a:srgbClr val="92D050">
                  <a:tint val="45000"/>
                  <a:satMod val="400000"/>
                </a:srgbClr>
              </a:duotone>
              <a:extLst>
                <a:ext uri="{28A0092B-C50C-407E-A947-70E740481C1C}">
                  <a14:useLocalDpi xmlns:a14="http://schemas.microsoft.com/office/drawing/2010/main" val="0"/>
                </a:ext>
              </a:extLst>
            </a:blip>
            <a:stretch>
              <a:fillRect/>
            </a:stretch>
          </p:blipFill>
          <p:spPr>
            <a:xfrm>
              <a:off x="7522554" y="1724800"/>
              <a:ext cx="709781" cy="472327"/>
            </a:xfrm>
            <a:prstGeom prst="rect">
              <a:avLst/>
            </a:prstGeom>
          </p:spPr>
        </p:pic>
        <p:pic>
          <p:nvPicPr>
            <p:cNvPr id="26" name="Image 25"/>
            <p:cNvPicPr>
              <a:picLocks noChangeAspect="1"/>
            </p:cNvPicPr>
            <p:nvPr/>
          </p:nvPicPr>
          <p:blipFill>
            <a:blip r:embed="rId11" cstate="print">
              <a:duotone>
                <a:prstClr val="black"/>
                <a:srgbClr val="00B0F0">
                  <a:tint val="45000"/>
                  <a:satMod val="400000"/>
                </a:srgbClr>
              </a:duotone>
              <a:extLst>
                <a:ext uri="{28A0092B-C50C-407E-A947-70E740481C1C}">
                  <a14:useLocalDpi xmlns:a14="http://schemas.microsoft.com/office/drawing/2010/main" val="0"/>
                </a:ext>
              </a:extLst>
            </a:blip>
            <a:stretch>
              <a:fillRect/>
            </a:stretch>
          </p:blipFill>
          <p:spPr>
            <a:xfrm>
              <a:off x="7673493" y="1838282"/>
              <a:ext cx="709781" cy="472327"/>
            </a:xfrm>
            <a:prstGeom prst="rect">
              <a:avLst/>
            </a:prstGeom>
          </p:spPr>
        </p:pic>
      </p:grpSp>
      <p:pic>
        <p:nvPicPr>
          <p:cNvPr id="27" name="Image 26"/>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4644008" y="1516513"/>
            <a:ext cx="709781" cy="472327"/>
          </a:xfrm>
          <a:prstGeom prst="rect">
            <a:avLst/>
          </a:prstGeom>
        </p:spPr>
      </p:pic>
      <p:grpSp>
        <p:nvGrpSpPr>
          <p:cNvPr id="4" name="Groupe 3"/>
          <p:cNvGrpSpPr/>
          <p:nvPr/>
        </p:nvGrpSpPr>
        <p:grpSpPr>
          <a:xfrm>
            <a:off x="5131086" y="4077447"/>
            <a:ext cx="2748306" cy="656819"/>
            <a:chOff x="6438931" y="2795325"/>
            <a:chExt cx="2748306" cy="656819"/>
          </a:xfrm>
        </p:grpSpPr>
        <p:pic>
          <p:nvPicPr>
            <p:cNvPr id="28" name="Picture 6" descr="http://thumbs.dreamstime.com/z/cl%C3%A9-d-676171.jpg"/>
            <p:cNvPicPr>
              <a:picLocks noChangeAspect="1" noChangeArrowheads="1"/>
            </p:cNvPicPr>
            <p:nvPr/>
          </p:nvPicPr>
          <p:blipFill rotWithShape="1">
            <a:blip r:embed="rId12" cstate="print">
              <a:extLst>
                <a:ext uri="{BEBA8EAE-BF5A-486C-A8C5-ECC9F3942E4B}">
                  <a14:imgProps xmlns:a14="http://schemas.microsoft.com/office/drawing/2010/main">
                    <a14:imgLayer r:embed="rId13">
                      <a14:imgEffect>
                        <a14:backgroundRemoval t="9176" b="82584" l="10000" r="90000"/>
                      </a14:imgEffect>
                    </a14:imgLayer>
                  </a14:imgProps>
                </a:ext>
                <a:ext uri="{28A0092B-C50C-407E-A947-70E740481C1C}">
                  <a14:useLocalDpi xmlns:a14="http://schemas.microsoft.com/office/drawing/2010/main" val="0"/>
                </a:ext>
              </a:extLst>
            </a:blip>
            <a:srcRect b="8240"/>
            <a:stretch/>
          </p:blipFill>
          <p:spPr bwMode="auto">
            <a:xfrm>
              <a:off x="6438931" y="2795325"/>
              <a:ext cx="874396" cy="656819"/>
            </a:xfrm>
            <a:prstGeom prst="rect">
              <a:avLst/>
            </a:prstGeom>
            <a:noFill/>
            <a:extLst>
              <a:ext uri="{909E8E84-426E-40DD-AFC4-6F175D3DCCD1}">
                <a14:hiddenFill xmlns:a14="http://schemas.microsoft.com/office/drawing/2010/main">
                  <a:solidFill>
                    <a:srgbClr val="FFFFFF"/>
                  </a:solidFill>
                </a14:hiddenFill>
              </a:ext>
            </a:extLst>
          </p:spPr>
        </p:pic>
        <p:sp>
          <p:nvSpPr>
            <p:cNvPr id="3" name="ZoneTexte 2"/>
            <p:cNvSpPr txBox="1"/>
            <p:nvPr/>
          </p:nvSpPr>
          <p:spPr>
            <a:xfrm>
              <a:off x="7170338" y="2917155"/>
              <a:ext cx="2016899" cy="461665"/>
            </a:xfrm>
            <a:prstGeom prst="rect">
              <a:avLst/>
            </a:prstGeom>
            <a:noFill/>
          </p:spPr>
          <p:txBody>
            <a:bodyPr wrap="none" rtlCol="0">
              <a:spAutoFit/>
            </a:bodyPr>
            <a:lstStyle/>
            <a:p>
              <a:r>
                <a:rPr lang="fr-FR" sz="1200" b="1" dirty="0" smtClean="0"/>
                <a:t>Niveau d’authentification</a:t>
              </a:r>
            </a:p>
            <a:p>
              <a:r>
                <a:rPr lang="fr-FR" sz="1200" b="1" dirty="0" smtClean="0"/>
                <a:t>Selon </a:t>
              </a:r>
              <a:r>
                <a:rPr lang="fr-FR" sz="1200" b="1" dirty="0" err="1" smtClean="0"/>
                <a:t>eIDAS</a:t>
              </a:r>
              <a:endParaRPr lang="fr-FR" sz="1200" b="1" dirty="0"/>
            </a:p>
          </p:txBody>
        </p:sp>
      </p:grpSp>
      <p:sp>
        <p:nvSpPr>
          <p:cNvPr id="30" name="Rectangle 29"/>
          <p:cNvSpPr/>
          <p:nvPr/>
        </p:nvSpPr>
        <p:spPr bwMode="auto">
          <a:xfrm>
            <a:off x="3197151" y="6453336"/>
            <a:ext cx="2629470" cy="332656"/>
          </a:xfrm>
          <a:prstGeom prst="rect">
            <a:avLst/>
          </a:prstGeom>
          <a:ln>
            <a:headEnd type="none" w="med" len="med"/>
            <a:tailEnd type="none" w="med" len="med"/>
          </a:ln>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1289874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2"/>
                                        </p:tgtEl>
                                        <p:attrNameLst>
                                          <p:attrName>style.visibility</p:attrName>
                                        </p:attrNameLst>
                                      </p:cBhvr>
                                      <p:to>
                                        <p:strVal val="visible"/>
                                      </p:to>
                                    </p:set>
                                    <p:animEffect transition="in" filter="fade">
                                      <p:cBhvr>
                                        <p:cTn id="25" dur="1000"/>
                                        <p:tgtEl>
                                          <p:spTgt spid="72"/>
                                        </p:tgtEl>
                                      </p:cBhvr>
                                    </p:animEffect>
                                    <p:anim calcmode="lin" valueType="num">
                                      <p:cBhvr>
                                        <p:cTn id="26" dur="1000" fill="hold"/>
                                        <p:tgtEl>
                                          <p:spTgt spid="72"/>
                                        </p:tgtEl>
                                        <p:attrNameLst>
                                          <p:attrName>ppt_x</p:attrName>
                                        </p:attrNameLst>
                                      </p:cBhvr>
                                      <p:tavLst>
                                        <p:tav tm="0">
                                          <p:val>
                                            <p:strVal val="#ppt_x"/>
                                          </p:val>
                                        </p:tav>
                                        <p:tav tm="100000">
                                          <p:val>
                                            <p:strVal val="#ppt_x"/>
                                          </p:val>
                                        </p:tav>
                                      </p:tavLst>
                                    </p:anim>
                                    <p:anim calcmode="lin" valueType="num">
                                      <p:cBhvr>
                                        <p:cTn id="27" dur="1000" fill="hold"/>
                                        <p:tgtEl>
                                          <p:spTgt spid="72"/>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3"/>
                                        </p:tgtEl>
                                        <p:attrNameLst>
                                          <p:attrName>style.visibility</p:attrName>
                                        </p:attrNameLst>
                                      </p:cBhvr>
                                      <p:to>
                                        <p:strVal val="visible"/>
                                      </p:to>
                                    </p:set>
                                    <p:animEffect transition="in" filter="fade">
                                      <p:cBhvr>
                                        <p:cTn id="30" dur="1000"/>
                                        <p:tgtEl>
                                          <p:spTgt spid="33"/>
                                        </p:tgtEl>
                                      </p:cBhvr>
                                    </p:animEffect>
                                    <p:anim calcmode="lin" valueType="num">
                                      <p:cBhvr>
                                        <p:cTn id="31" dur="1000" fill="hold"/>
                                        <p:tgtEl>
                                          <p:spTgt spid="33"/>
                                        </p:tgtEl>
                                        <p:attrNameLst>
                                          <p:attrName>ppt_x</p:attrName>
                                        </p:attrNameLst>
                                      </p:cBhvr>
                                      <p:tavLst>
                                        <p:tav tm="0">
                                          <p:val>
                                            <p:strVal val="#ppt_x"/>
                                          </p:val>
                                        </p:tav>
                                        <p:tav tm="100000">
                                          <p:val>
                                            <p:strVal val="#ppt_x"/>
                                          </p:val>
                                        </p:tav>
                                      </p:tavLst>
                                    </p:anim>
                                    <p:anim calcmode="lin" valueType="num">
                                      <p:cBhvr>
                                        <p:cTn id="32"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2" presetClass="entr" presetSubtype="0" fill="hold" nodeType="clickEffect">
                                  <p:stCondLst>
                                    <p:cond delay="0"/>
                                  </p:stCondLst>
                                  <p:childTnLst>
                                    <p:set>
                                      <p:cBhvr>
                                        <p:cTn id="36" dur="1" fill="hold">
                                          <p:stCondLst>
                                            <p:cond delay="0"/>
                                          </p:stCondLst>
                                        </p:cTn>
                                        <p:tgtEl>
                                          <p:spTgt spid="76"/>
                                        </p:tgtEl>
                                        <p:attrNameLst>
                                          <p:attrName>style.visibility</p:attrName>
                                        </p:attrNameLst>
                                      </p:cBhvr>
                                      <p:to>
                                        <p:strVal val="visible"/>
                                      </p:to>
                                    </p:set>
                                    <p:animEffect transition="in" filter="fade">
                                      <p:cBhvr>
                                        <p:cTn id="37" dur="1000"/>
                                        <p:tgtEl>
                                          <p:spTgt spid="76"/>
                                        </p:tgtEl>
                                      </p:cBhvr>
                                    </p:animEffect>
                                    <p:anim calcmode="lin" valueType="num">
                                      <p:cBhvr>
                                        <p:cTn id="38" dur="1000" fill="hold"/>
                                        <p:tgtEl>
                                          <p:spTgt spid="76"/>
                                        </p:tgtEl>
                                        <p:attrNameLst>
                                          <p:attrName>ppt_x</p:attrName>
                                        </p:attrNameLst>
                                      </p:cBhvr>
                                      <p:tavLst>
                                        <p:tav tm="0">
                                          <p:val>
                                            <p:strVal val="#ppt_x"/>
                                          </p:val>
                                        </p:tav>
                                        <p:tav tm="100000">
                                          <p:val>
                                            <p:strVal val="#ppt_x"/>
                                          </p:val>
                                        </p:tav>
                                      </p:tavLst>
                                    </p:anim>
                                    <p:anim calcmode="lin" valueType="num">
                                      <p:cBhvr>
                                        <p:cTn id="39" dur="1000" fill="hold"/>
                                        <p:tgtEl>
                                          <p:spTgt spid="76"/>
                                        </p:tgtEl>
                                        <p:attrNameLst>
                                          <p:attrName>ppt_y</p:attrName>
                                        </p:attrNameLst>
                                      </p:cBhvr>
                                      <p:tavLst>
                                        <p:tav tm="0">
                                          <p:val>
                                            <p:strVal val="#ppt_y+.1"/>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4"/>
                                        </p:tgtEl>
                                        <p:attrNameLst>
                                          <p:attrName>style.visibility</p:attrName>
                                        </p:attrNameLst>
                                      </p:cBhvr>
                                      <p:to>
                                        <p:strVal val="visible"/>
                                      </p:to>
                                    </p:set>
                                    <p:anim calcmode="lin" valueType="num">
                                      <p:cBhvr additive="base">
                                        <p:cTn id="44" dur="500" fill="hold"/>
                                        <p:tgtEl>
                                          <p:spTgt spid="4"/>
                                        </p:tgtEl>
                                        <p:attrNameLst>
                                          <p:attrName>ppt_x</p:attrName>
                                        </p:attrNameLst>
                                      </p:cBhvr>
                                      <p:tavLst>
                                        <p:tav tm="0">
                                          <p:val>
                                            <p:strVal val="#ppt_x"/>
                                          </p:val>
                                        </p:tav>
                                        <p:tav tm="100000">
                                          <p:val>
                                            <p:strVal val="#ppt_x"/>
                                          </p:val>
                                        </p:tav>
                                      </p:tavLst>
                                    </p:anim>
                                    <p:anim calcmode="lin" valueType="num">
                                      <p:cBhvr additive="base">
                                        <p:cTn id="45"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37" presetClass="path" presetSubtype="0" accel="50000" decel="50000" fill="hold" nodeType="clickEffect">
                                  <p:stCondLst>
                                    <p:cond delay="0"/>
                                  </p:stCondLst>
                                  <p:childTnLst>
                                    <p:animMotion origin="layout" path="M 1.11111E-6 1.13784E-6 L 0.04722 -0.02868 C 0.05746 -0.03423 0.06823 -0.04718 0.07621 -0.06291 C 0.08542 -0.08118 0.0901 -0.09829 0.0901 -0.11309 L 0.09253 -0.1827 " pathEditMode="relative" rAng="-3355095" ptsTypes="FffFF">
                                      <p:cBhvr>
                                        <p:cTn id="49" dur="2000" fill="hold"/>
                                        <p:tgtEl>
                                          <p:spTgt spid="4"/>
                                        </p:tgtEl>
                                        <p:attrNameLst>
                                          <p:attrName>ppt_x</p:attrName>
                                          <p:attrName>ppt_y</p:attrName>
                                        </p:attrNameLst>
                                      </p:cBhvr>
                                      <p:rCtr x="6146" y="-7771"/>
                                    </p:animMotion>
                                  </p:childTnLst>
                                </p:cTn>
                              </p:par>
                              <p:par>
                                <p:cTn id="50" presetID="42" presetClass="entr" presetSubtype="0" fill="hold" grpId="0" nodeType="withEffect">
                                  <p:stCondLst>
                                    <p:cond delay="0"/>
                                  </p:stCondLst>
                                  <p:childTnLst>
                                    <p:set>
                                      <p:cBhvr>
                                        <p:cTn id="51" dur="1" fill="hold">
                                          <p:stCondLst>
                                            <p:cond delay="0"/>
                                          </p:stCondLst>
                                        </p:cTn>
                                        <p:tgtEl>
                                          <p:spTgt spid="90"/>
                                        </p:tgtEl>
                                        <p:attrNameLst>
                                          <p:attrName>style.visibility</p:attrName>
                                        </p:attrNameLst>
                                      </p:cBhvr>
                                      <p:to>
                                        <p:strVal val="visible"/>
                                      </p:to>
                                    </p:set>
                                    <p:animEffect transition="in" filter="fade">
                                      <p:cBhvr>
                                        <p:cTn id="52" dur="1000"/>
                                        <p:tgtEl>
                                          <p:spTgt spid="90"/>
                                        </p:tgtEl>
                                      </p:cBhvr>
                                    </p:animEffect>
                                    <p:anim calcmode="lin" valueType="num">
                                      <p:cBhvr>
                                        <p:cTn id="53" dur="1000" fill="hold"/>
                                        <p:tgtEl>
                                          <p:spTgt spid="90"/>
                                        </p:tgtEl>
                                        <p:attrNameLst>
                                          <p:attrName>ppt_x</p:attrName>
                                        </p:attrNameLst>
                                      </p:cBhvr>
                                      <p:tavLst>
                                        <p:tav tm="0">
                                          <p:val>
                                            <p:strVal val="#ppt_x"/>
                                          </p:val>
                                        </p:tav>
                                        <p:tav tm="100000">
                                          <p:val>
                                            <p:strVal val="#ppt_x"/>
                                          </p:val>
                                        </p:tav>
                                      </p:tavLst>
                                    </p:anim>
                                    <p:anim calcmode="lin" valueType="num">
                                      <p:cBhvr>
                                        <p:cTn id="54" dur="1000" fill="hold"/>
                                        <p:tgtEl>
                                          <p:spTgt spid="90"/>
                                        </p:tgtEl>
                                        <p:attrNameLst>
                                          <p:attrName>ppt_y</p:attrName>
                                        </p:attrNameLst>
                                      </p:cBhvr>
                                      <p:tavLst>
                                        <p:tav tm="0">
                                          <p:val>
                                            <p:strVal val="#ppt_y+.1"/>
                                          </p:val>
                                        </p:tav>
                                        <p:tav tm="100000">
                                          <p:val>
                                            <p:strVal val="#ppt_y"/>
                                          </p:val>
                                        </p:tav>
                                      </p:tavLst>
                                    </p:anim>
                                  </p:childTnLst>
                                </p:cTn>
                              </p:par>
                              <p:par>
                                <p:cTn id="55" presetID="42" presetClass="entr" presetSubtype="0" fill="hold" nodeType="withEffect">
                                  <p:stCondLst>
                                    <p:cond delay="0"/>
                                  </p:stCondLst>
                                  <p:childTnLst>
                                    <p:set>
                                      <p:cBhvr>
                                        <p:cTn id="56" dur="1" fill="hold">
                                          <p:stCondLst>
                                            <p:cond delay="0"/>
                                          </p:stCondLst>
                                        </p:cTn>
                                        <p:tgtEl>
                                          <p:spTgt spid="87"/>
                                        </p:tgtEl>
                                        <p:attrNameLst>
                                          <p:attrName>style.visibility</p:attrName>
                                        </p:attrNameLst>
                                      </p:cBhvr>
                                      <p:to>
                                        <p:strVal val="visible"/>
                                      </p:to>
                                    </p:set>
                                    <p:animEffect transition="in" filter="fade">
                                      <p:cBhvr>
                                        <p:cTn id="57" dur="1000"/>
                                        <p:tgtEl>
                                          <p:spTgt spid="87"/>
                                        </p:tgtEl>
                                      </p:cBhvr>
                                    </p:animEffect>
                                    <p:anim calcmode="lin" valueType="num">
                                      <p:cBhvr>
                                        <p:cTn id="58" dur="1000" fill="hold"/>
                                        <p:tgtEl>
                                          <p:spTgt spid="87"/>
                                        </p:tgtEl>
                                        <p:attrNameLst>
                                          <p:attrName>ppt_x</p:attrName>
                                        </p:attrNameLst>
                                      </p:cBhvr>
                                      <p:tavLst>
                                        <p:tav tm="0">
                                          <p:val>
                                            <p:strVal val="#ppt_x"/>
                                          </p:val>
                                        </p:tav>
                                        <p:tav tm="100000">
                                          <p:val>
                                            <p:strVal val="#ppt_x"/>
                                          </p:val>
                                        </p:tav>
                                      </p:tavLst>
                                    </p:anim>
                                    <p:anim calcmode="lin" valueType="num">
                                      <p:cBhvr>
                                        <p:cTn id="59" dur="1000" fill="hold"/>
                                        <p:tgtEl>
                                          <p:spTgt spid="87"/>
                                        </p:tgtEl>
                                        <p:attrNameLst>
                                          <p:attrName>ppt_y</p:attrName>
                                        </p:attrNameLst>
                                      </p:cBhvr>
                                      <p:tavLst>
                                        <p:tav tm="0">
                                          <p:val>
                                            <p:strVal val="#ppt_y+.1"/>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42" presetClass="entr" presetSubtype="0" fill="hold" nodeType="clickEffect">
                                  <p:stCondLst>
                                    <p:cond delay="0"/>
                                  </p:stCondLst>
                                  <p:childTnLst>
                                    <p:set>
                                      <p:cBhvr>
                                        <p:cTn id="63" dur="1" fill="hold">
                                          <p:stCondLst>
                                            <p:cond delay="0"/>
                                          </p:stCondLst>
                                        </p:cTn>
                                        <p:tgtEl>
                                          <p:spTgt spid="14"/>
                                        </p:tgtEl>
                                        <p:attrNameLst>
                                          <p:attrName>style.visibility</p:attrName>
                                        </p:attrNameLst>
                                      </p:cBhvr>
                                      <p:to>
                                        <p:strVal val="visible"/>
                                      </p:to>
                                    </p:set>
                                    <p:animEffect transition="in" filter="fade">
                                      <p:cBhvr>
                                        <p:cTn id="64" dur="1000"/>
                                        <p:tgtEl>
                                          <p:spTgt spid="14"/>
                                        </p:tgtEl>
                                      </p:cBhvr>
                                    </p:animEffect>
                                    <p:anim calcmode="lin" valueType="num">
                                      <p:cBhvr>
                                        <p:cTn id="65" dur="1000" fill="hold"/>
                                        <p:tgtEl>
                                          <p:spTgt spid="14"/>
                                        </p:tgtEl>
                                        <p:attrNameLst>
                                          <p:attrName>ppt_x</p:attrName>
                                        </p:attrNameLst>
                                      </p:cBhvr>
                                      <p:tavLst>
                                        <p:tav tm="0">
                                          <p:val>
                                            <p:strVal val="#ppt_x"/>
                                          </p:val>
                                        </p:tav>
                                        <p:tav tm="100000">
                                          <p:val>
                                            <p:strVal val="#ppt_x"/>
                                          </p:val>
                                        </p:tav>
                                      </p:tavLst>
                                    </p:anim>
                                    <p:anim calcmode="lin" valueType="num">
                                      <p:cBhvr>
                                        <p:cTn id="66" dur="1000" fill="hold"/>
                                        <p:tgtEl>
                                          <p:spTgt spid="14"/>
                                        </p:tgtEl>
                                        <p:attrNameLst>
                                          <p:attrName>ppt_y</p:attrName>
                                        </p:attrNameLst>
                                      </p:cBhvr>
                                      <p:tavLst>
                                        <p:tav tm="0">
                                          <p:val>
                                            <p:strVal val="#ppt_y+.1"/>
                                          </p:val>
                                        </p:tav>
                                        <p:tav tm="100000">
                                          <p:val>
                                            <p:strVal val="#ppt_y"/>
                                          </p:val>
                                        </p:tav>
                                      </p:tavLst>
                                    </p:anim>
                                  </p:childTnLst>
                                </p:cTn>
                              </p:par>
                              <p:par>
                                <p:cTn id="67" presetID="42" presetClass="entr" presetSubtype="0" fill="hold" grpId="0" nodeType="withEffect">
                                  <p:stCondLst>
                                    <p:cond delay="0"/>
                                  </p:stCondLst>
                                  <p:childTnLst>
                                    <p:set>
                                      <p:cBhvr>
                                        <p:cTn id="68" dur="1" fill="hold">
                                          <p:stCondLst>
                                            <p:cond delay="0"/>
                                          </p:stCondLst>
                                        </p:cTn>
                                        <p:tgtEl>
                                          <p:spTgt spid="83"/>
                                        </p:tgtEl>
                                        <p:attrNameLst>
                                          <p:attrName>style.visibility</p:attrName>
                                        </p:attrNameLst>
                                      </p:cBhvr>
                                      <p:to>
                                        <p:strVal val="visible"/>
                                      </p:to>
                                    </p:set>
                                    <p:animEffect transition="in" filter="fade">
                                      <p:cBhvr>
                                        <p:cTn id="69" dur="1000"/>
                                        <p:tgtEl>
                                          <p:spTgt spid="83"/>
                                        </p:tgtEl>
                                      </p:cBhvr>
                                    </p:animEffect>
                                    <p:anim calcmode="lin" valueType="num">
                                      <p:cBhvr>
                                        <p:cTn id="70" dur="1000" fill="hold"/>
                                        <p:tgtEl>
                                          <p:spTgt spid="83"/>
                                        </p:tgtEl>
                                        <p:attrNameLst>
                                          <p:attrName>ppt_x</p:attrName>
                                        </p:attrNameLst>
                                      </p:cBhvr>
                                      <p:tavLst>
                                        <p:tav tm="0">
                                          <p:val>
                                            <p:strVal val="#ppt_x"/>
                                          </p:val>
                                        </p:tav>
                                        <p:tav tm="100000">
                                          <p:val>
                                            <p:strVal val="#ppt_x"/>
                                          </p:val>
                                        </p:tav>
                                      </p:tavLst>
                                    </p:anim>
                                    <p:anim calcmode="lin" valueType="num">
                                      <p:cBhvr>
                                        <p:cTn id="71" dur="1000" fill="hold"/>
                                        <p:tgtEl>
                                          <p:spTgt spid="83"/>
                                        </p:tgtEl>
                                        <p:attrNameLst>
                                          <p:attrName>ppt_y</p:attrName>
                                        </p:attrNameLst>
                                      </p:cBhvr>
                                      <p:tavLst>
                                        <p:tav tm="0">
                                          <p:val>
                                            <p:strVal val="#ppt_y+.1"/>
                                          </p:val>
                                        </p:tav>
                                        <p:tav tm="100000">
                                          <p:val>
                                            <p:strVal val="#ppt_y"/>
                                          </p:val>
                                        </p:tav>
                                      </p:tavLst>
                                    </p:anim>
                                  </p:childTnLst>
                                </p:cTn>
                              </p:par>
                              <p:par>
                                <p:cTn id="72" presetID="1" presetClass="entr" presetSubtype="0" fill="hold" nodeType="withEffect">
                                  <p:stCondLst>
                                    <p:cond delay="0"/>
                                  </p:stCondLst>
                                  <p:childTnLst>
                                    <p:set>
                                      <p:cBhvr>
                                        <p:cTn id="73" dur="1" fill="hold">
                                          <p:stCondLst>
                                            <p:cond delay="0"/>
                                          </p:stCondLst>
                                        </p:cTn>
                                        <p:tgtEl>
                                          <p:spTgt spid="27"/>
                                        </p:tgtEl>
                                        <p:attrNameLst>
                                          <p:attrName>style.visibility</p:attrName>
                                        </p:attrNameLst>
                                      </p:cBhvr>
                                      <p:to>
                                        <p:strVal val="visible"/>
                                      </p:to>
                                    </p:set>
                                  </p:childTnLst>
                                </p:cTn>
                              </p:par>
                              <p:par>
                                <p:cTn id="74" presetID="1" presetClass="entr" presetSubtype="0" fill="hold" nodeType="withEffect">
                                  <p:stCondLst>
                                    <p:cond delay="0"/>
                                  </p:stCondLst>
                                  <p:childTnLst>
                                    <p:set>
                                      <p:cBhvr>
                                        <p:cTn id="75" dur="1" fill="hold">
                                          <p:stCondLst>
                                            <p:cond delay="0"/>
                                          </p:stCondLst>
                                        </p:cTn>
                                        <p:tgtEl>
                                          <p:spTgt spid="6"/>
                                        </p:tgtEl>
                                        <p:attrNameLst>
                                          <p:attrName>style.visibility</p:attrName>
                                        </p:attrNameLst>
                                      </p:cBhvr>
                                      <p:to>
                                        <p:strVal val="visible"/>
                                      </p:to>
                                    </p:set>
                                  </p:childTnLst>
                                </p:cTn>
                              </p:par>
                            </p:childTnLst>
                          </p:cTn>
                        </p:par>
                      </p:childTnLst>
                    </p:cTn>
                  </p:par>
                  <p:par>
                    <p:cTn id="76" fill="hold">
                      <p:stCondLst>
                        <p:cond delay="indefinite"/>
                      </p:stCondLst>
                      <p:childTnLst>
                        <p:par>
                          <p:cTn id="77" fill="hold">
                            <p:stCondLst>
                              <p:cond delay="0"/>
                            </p:stCondLst>
                            <p:childTnLst>
                              <p:par>
                                <p:cTn id="78" presetID="37" presetClass="path" presetSubtype="0" accel="50000" decel="50000" fill="hold" nodeType="clickEffect">
                                  <p:stCondLst>
                                    <p:cond delay="0"/>
                                  </p:stCondLst>
                                  <p:childTnLst>
                                    <p:animMotion origin="layout" path="M -8.33333E-7 2.81221E-6 L -0.05712 0.13644 C -0.0691 0.16582 -0.07535 0.20536 -0.07448 0.24838 C -0.07257 0.29856 -0.06389 0.33533 -0.05087 0.36355 L 0.01285 0.4889 " pathEditMode="relative" rAng="-5530796" ptsTypes="FffFF">
                                      <p:cBhvr>
                                        <p:cTn id="79" dur="2000" fill="hold"/>
                                        <p:tgtEl>
                                          <p:spTgt spid="27"/>
                                        </p:tgtEl>
                                        <p:attrNameLst>
                                          <p:attrName>ppt_x</p:attrName>
                                          <p:attrName>ppt_y</p:attrName>
                                        </p:attrNameLst>
                                      </p:cBhvr>
                                      <p:rCtr x="-3368" y="2465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 grpId="0" animBg="1"/>
      <p:bldP spid="84" grpId="0" animBg="1"/>
      <p:bldP spid="90" grpId="0" animBg="1"/>
      <p:bldP spid="8" grpId="0"/>
      <p:bldP spid="4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820472" cy="914400"/>
          </a:xfrm>
        </p:spPr>
        <p:txBody>
          <a:bodyPr/>
          <a:lstStyle/>
          <a:p>
            <a:r>
              <a:rPr lang="fr-FR" dirty="0" smtClean="0"/>
              <a:t>France </a:t>
            </a:r>
            <a:r>
              <a:rPr lang="fr-FR" dirty="0" err="1" smtClean="0"/>
              <a:t>Connect</a:t>
            </a:r>
            <a:r>
              <a:rPr lang="fr-FR" dirty="0"/>
              <a:t/>
            </a:r>
            <a:br>
              <a:rPr lang="fr-FR" dirty="0"/>
            </a:br>
            <a:r>
              <a:rPr lang="fr-FR" dirty="0" smtClean="0"/>
              <a:t>Principe de fonctionnement : consentement, transparence et traçabilité  </a:t>
            </a:r>
            <a:endParaRPr lang="fr-FR" dirty="0"/>
          </a:p>
        </p:txBody>
      </p:sp>
      <p:pic>
        <p:nvPicPr>
          <p:cNvPr id="87" name="Picture 5" descr="E:\Icones\1990icones\apps\package_developmen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76224" y="1700808"/>
            <a:ext cx="629660" cy="629660"/>
          </a:xfrm>
          <a:prstGeom prst="rect">
            <a:avLst/>
          </a:prstGeom>
          <a:noFill/>
          <a:extLst>
            <a:ext uri="{909E8E84-426E-40DD-AFC4-6F175D3DCCD1}">
              <a14:hiddenFill xmlns:a14="http://schemas.microsoft.com/office/drawing/2010/main">
                <a:solidFill>
                  <a:srgbClr val="FFFFFF"/>
                </a:solidFill>
              </a14:hiddenFill>
            </a:ext>
          </a:extLst>
        </p:spPr>
      </p:pic>
      <p:pic>
        <p:nvPicPr>
          <p:cNvPr id="89" name="Picture 7" descr="E:\Icones\1990icones\apps\package_program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3046" y="5208634"/>
            <a:ext cx="623640" cy="623640"/>
          </a:xfrm>
          <a:prstGeom prst="rect">
            <a:avLst/>
          </a:prstGeom>
          <a:noFill/>
          <a:extLst>
            <a:ext uri="{909E8E84-426E-40DD-AFC4-6F175D3DCCD1}">
              <a14:hiddenFill xmlns:a14="http://schemas.microsoft.com/office/drawing/2010/main">
                <a:solidFill>
                  <a:srgbClr val="FFFFFF"/>
                </a:solidFill>
              </a14:hiddenFill>
            </a:ext>
          </a:extLst>
        </p:spPr>
      </p:pic>
      <p:sp>
        <p:nvSpPr>
          <p:cNvPr id="90" name="Rectangle à coins arrondis 89"/>
          <p:cNvSpPr/>
          <p:nvPr/>
        </p:nvSpPr>
        <p:spPr bwMode="auto">
          <a:xfrm>
            <a:off x="2445062" y="2070632"/>
            <a:ext cx="1949620" cy="519673"/>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a:r>
              <a:rPr lang="fr-FR" sz="1800" dirty="0" smtClean="0">
                <a:solidFill>
                  <a:srgbClr val="000000"/>
                </a:solidFill>
              </a:rPr>
              <a:t>FranceConnect </a:t>
            </a:r>
            <a:endParaRPr lang="fr-FR" sz="1800" dirty="0">
              <a:solidFill>
                <a:srgbClr val="000000"/>
              </a:solidFill>
            </a:endParaRPr>
          </a:p>
        </p:txBody>
      </p:sp>
      <p:sp>
        <p:nvSpPr>
          <p:cNvPr id="95" name="Rectangle à coins arrondis 94"/>
          <p:cNvSpPr/>
          <p:nvPr/>
        </p:nvSpPr>
        <p:spPr bwMode="auto">
          <a:xfrm>
            <a:off x="6667240" y="2697475"/>
            <a:ext cx="1674176" cy="893521"/>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a:r>
              <a:rPr lang="fr-FR" sz="1800" dirty="0">
                <a:solidFill>
                  <a:srgbClr val="000000"/>
                </a:solidFill>
              </a:rPr>
              <a:t>Fournisseurs de données</a:t>
            </a:r>
          </a:p>
        </p:txBody>
      </p:sp>
      <p:pic>
        <p:nvPicPr>
          <p:cNvPr id="1035" name="Picture 11" descr="E:\Icones\1990icones\apps\database.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7782" y="2872357"/>
            <a:ext cx="506706" cy="703331"/>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E:\Icones\1990icones\apps\palm.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86598" y="4922390"/>
            <a:ext cx="484786" cy="484786"/>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C:\Users\pbron-adc\Pictures\Cliparts\bill-homme-personne-utilisateur-icone-6596-128.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1534" y="4249250"/>
            <a:ext cx="778399" cy="778399"/>
          </a:xfrm>
          <a:prstGeom prst="rect">
            <a:avLst/>
          </a:prstGeom>
          <a:noFill/>
          <a:extLst>
            <a:ext uri="{909E8E84-426E-40DD-AFC4-6F175D3DCCD1}">
              <a14:hiddenFill xmlns:a14="http://schemas.microsoft.com/office/drawing/2010/main">
                <a:solidFill>
                  <a:srgbClr val="FFFFFF"/>
                </a:solidFill>
              </a14:hiddenFill>
            </a:ext>
          </a:extLst>
        </p:spPr>
      </p:pic>
      <p:cxnSp>
        <p:nvCxnSpPr>
          <p:cNvPr id="5" name="Connecteur en arc 4"/>
          <p:cNvCxnSpPr>
            <a:stCxn id="84" idx="3"/>
            <a:endCxn id="94" idx="2"/>
          </p:cNvCxnSpPr>
          <p:nvPr/>
        </p:nvCxnSpPr>
        <p:spPr bwMode="auto">
          <a:xfrm flipV="1">
            <a:off x="5304411" y="4023044"/>
            <a:ext cx="887127" cy="663075"/>
          </a:xfrm>
          <a:prstGeom prst="curvedConnector2">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pic>
        <p:nvPicPr>
          <p:cNvPr id="32" name="Picture 3" descr="C:\Users\pbron-adc\Pictures\Cliparts\Computer_and_Desktop.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32491" y="4296913"/>
            <a:ext cx="696500" cy="552983"/>
          </a:xfrm>
          <a:prstGeom prst="rect">
            <a:avLst/>
          </a:prstGeom>
          <a:noFill/>
          <a:extLst>
            <a:ext uri="{909E8E84-426E-40DD-AFC4-6F175D3DCCD1}">
              <a14:hiddenFill xmlns:a14="http://schemas.microsoft.com/office/drawing/2010/main">
                <a:solidFill>
                  <a:srgbClr val="FFFFFF"/>
                </a:solidFill>
              </a14:hiddenFill>
            </a:ext>
          </a:extLst>
        </p:spPr>
      </p:pic>
      <p:pic>
        <p:nvPicPr>
          <p:cNvPr id="34" name="Picture 8" descr="C:\Users\pbron-adc\Pictures\Cliparts\tablet_PC_2.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825302" y="3910569"/>
            <a:ext cx="407378" cy="277017"/>
          </a:xfrm>
          <a:prstGeom prst="rect">
            <a:avLst/>
          </a:prstGeom>
          <a:noFill/>
          <a:extLst>
            <a:ext uri="{909E8E84-426E-40DD-AFC4-6F175D3DCCD1}">
              <a14:hiddenFill xmlns:a14="http://schemas.microsoft.com/office/drawing/2010/main">
                <a:solidFill>
                  <a:srgbClr val="FFFFFF"/>
                </a:solidFill>
              </a14:hiddenFill>
            </a:ext>
          </a:extLst>
        </p:spPr>
      </p:pic>
      <p:sp>
        <p:nvSpPr>
          <p:cNvPr id="8" name="ZoneTexte 7"/>
          <p:cNvSpPr txBox="1"/>
          <p:nvPr/>
        </p:nvSpPr>
        <p:spPr>
          <a:xfrm>
            <a:off x="407867" y="5027649"/>
            <a:ext cx="1178528" cy="461665"/>
          </a:xfrm>
          <a:prstGeom prst="rect">
            <a:avLst/>
          </a:prstGeom>
          <a:noFill/>
        </p:spPr>
        <p:txBody>
          <a:bodyPr wrap="none" rtlCol="0">
            <a:spAutoFit/>
          </a:bodyPr>
          <a:lstStyle/>
          <a:p>
            <a:r>
              <a:rPr lang="fr-FR" dirty="0">
                <a:solidFill>
                  <a:srgbClr val="000000"/>
                </a:solidFill>
                <a:latin typeface="Arial"/>
                <a:ea typeface="ＭＳ Ｐゴシック"/>
              </a:rPr>
              <a:t>Usager</a:t>
            </a:r>
          </a:p>
        </p:txBody>
      </p:sp>
      <p:sp>
        <p:nvSpPr>
          <p:cNvPr id="45" name="Accolade ouvrante 44"/>
          <p:cNvSpPr/>
          <p:nvPr/>
        </p:nvSpPr>
        <p:spPr bwMode="auto">
          <a:xfrm rot="10800000">
            <a:off x="2424091" y="3816878"/>
            <a:ext cx="504056" cy="1578745"/>
          </a:xfrm>
          <a:prstGeom prst="lef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fr-FR">
              <a:solidFill>
                <a:srgbClr val="000000"/>
              </a:solidFill>
              <a:latin typeface="Arial"/>
              <a:ea typeface="ＭＳ Ｐゴシック"/>
            </a:endParaRPr>
          </a:p>
        </p:txBody>
      </p:sp>
      <p:grpSp>
        <p:nvGrpSpPr>
          <p:cNvPr id="71" name="Groupe 70"/>
          <p:cNvGrpSpPr/>
          <p:nvPr/>
        </p:nvGrpSpPr>
        <p:grpSpPr>
          <a:xfrm>
            <a:off x="5752950" y="3363587"/>
            <a:ext cx="739923" cy="659026"/>
            <a:chOff x="5732174" y="3933056"/>
            <a:chExt cx="739923" cy="659026"/>
          </a:xfrm>
        </p:grpSpPr>
        <p:grpSp>
          <p:nvGrpSpPr>
            <p:cNvPr id="61" name="Groupe 60"/>
            <p:cNvGrpSpPr/>
            <p:nvPr/>
          </p:nvGrpSpPr>
          <p:grpSpPr>
            <a:xfrm>
              <a:off x="5732174" y="3933056"/>
              <a:ext cx="739923" cy="659026"/>
              <a:chOff x="6444208" y="5013175"/>
              <a:chExt cx="1798916" cy="1282045"/>
            </a:xfrm>
          </p:grpSpPr>
          <p:sp>
            <p:nvSpPr>
              <p:cNvPr id="57" name="Rectangle 56"/>
              <p:cNvSpPr/>
              <p:nvPr/>
            </p:nvSpPr>
            <p:spPr bwMode="auto">
              <a:xfrm>
                <a:off x="6444208" y="5179092"/>
                <a:ext cx="1078835" cy="914204"/>
              </a:xfrm>
              <a:prstGeom prst="rect">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endParaRPr lang="fr-FR">
                  <a:solidFill>
                    <a:srgbClr val="000000"/>
                  </a:solidFill>
                  <a:latin typeface="Arial"/>
                  <a:ea typeface="ＭＳ Ｐゴシック"/>
                </a:endParaRPr>
              </a:p>
            </p:txBody>
          </p:sp>
          <p:sp>
            <p:nvSpPr>
              <p:cNvPr id="60" name="Trapèze 59"/>
              <p:cNvSpPr/>
              <p:nvPr/>
            </p:nvSpPr>
            <p:spPr bwMode="auto">
              <a:xfrm rot="16200000">
                <a:off x="7242061" y="5294158"/>
                <a:ext cx="1282045" cy="720080"/>
              </a:xfrm>
              <a:prstGeom prst="trapezoid">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endParaRPr lang="fr-FR">
                  <a:solidFill>
                    <a:srgbClr val="000000"/>
                  </a:solidFill>
                  <a:latin typeface="Arial"/>
                  <a:ea typeface="ＭＳ Ｐゴシック"/>
                </a:endParaRPr>
              </a:p>
            </p:txBody>
          </p:sp>
        </p:grpSp>
        <p:cxnSp>
          <p:nvCxnSpPr>
            <p:cNvPr id="63" name="Connecteur droit 62"/>
            <p:cNvCxnSpPr>
              <a:endCxn id="60" idx="2"/>
            </p:cNvCxnSpPr>
            <p:nvPr/>
          </p:nvCxnSpPr>
          <p:spPr bwMode="auto">
            <a:xfrm>
              <a:off x="6324007" y="4262122"/>
              <a:ext cx="148090" cy="447"/>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pic>
        <p:nvPicPr>
          <p:cNvPr id="66" name="Image 6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265321" y="3363587"/>
            <a:ext cx="363907" cy="357821"/>
          </a:xfrm>
          <a:prstGeom prst="rect">
            <a:avLst/>
          </a:prstGeom>
        </p:spPr>
      </p:pic>
      <p:cxnSp>
        <p:nvCxnSpPr>
          <p:cNvPr id="68" name="Connecteur en arc 67"/>
          <p:cNvCxnSpPr>
            <a:stCxn id="90" idx="3"/>
            <a:endCxn id="66" idx="1"/>
          </p:cNvCxnSpPr>
          <p:nvPr/>
        </p:nvCxnSpPr>
        <p:spPr bwMode="auto">
          <a:xfrm>
            <a:off x="4394682" y="2330469"/>
            <a:ext cx="870639" cy="1212029"/>
          </a:xfrm>
          <a:prstGeom prst="curvedConnector3">
            <a:avLst>
              <a:gd name="adj1" fmla="val 50000"/>
            </a:avLst>
          </a:prstGeom>
          <a:solidFill>
            <a:schemeClr val="accent1"/>
          </a:solidFill>
          <a:ln w="38100" cap="flat" cmpd="sng" algn="ctr">
            <a:solidFill>
              <a:schemeClr val="tx1"/>
            </a:solidFill>
            <a:prstDash val="sysDot"/>
            <a:round/>
            <a:headEnd type="none" w="med" len="me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76" name="Connecteur en arc 75"/>
          <p:cNvCxnSpPr>
            <a:stCxn id="90" idx="2"/>
            <a:endCxn id="33" idx="0"/>
          </p:cNvCxnSpPr>
          <p:nvPr/>
        </p:nvCxnSpPr>
        <p:spPr bwMode="auto">
          <a:xfrm rot="16200000" flipH="1">
            <a:off x="3189571" y="2820605"/>
            <a:ext cx="1184503" cy="723901"/>
          </a:xfrm>
          <a:prstGeom prst="curvedConnector3">
            <a:avLst>
              <a:gd name="adj1" fmla="val 50000"/>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85" name="Connecteur en arc 84"/>
          <p:cNvCxnSpPr>
            <a:stCxn id="90" idx="1"/>
            <a:endCxn id="29" idx="0"/>
          </p:cNvCxnSpPr>
          <p:nvPr/>
        </p:nvCxnSpPr>
        <p:spPr bwMode="auto">
          <a:xfrm rot="10800000" flipV="1">
            <a:off x="1050734" y="2330468"/>
            <a:ext cx="1394328" cy="1918781"/>
          </a:xfrm>
          <a:prstGeom prst="curvedConnector2">
            <a:avLst/>
          </a:prstGeom>
          <a:solidFill>
            <a:schemeClr val="accent1"/>
          </a:solidFill>
          <a:ln w="38100" cap="flat" cmpd="sng" algn="ctr">
            <a:solidFill>
              <a:schemeClr val="tx1"/>
            </a:solidFill>
            <a:prstDash val="sysDot"/>
            <a:round/>
            <a:headEnd type="none" w="med" len="me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92" name="ZoneTexte 91"/>
          <p:cNvSpPr txBox="1"/>
          <p:nvPr/>
        </p:nvSpPr>
        <p:spPr>
          <a:xfrm rot="17469066">
            <a:off x="465313" y="3175001"/>
            <a:ext cx="1043876" cy="369332"/>
          </a:xfrm>
          <a:prstGeom prst="rect">
            <a:avLst/>
          </a:prstGeom>
          <a:noFill/>
        </p:spPr>
        <p:txBody>
          <a:bodyPr wrap="none" rtlCol="0">
            <a:spAutoFit/>
          </a:bodyPr>
          <a:lstStyle/>
          <a:p>
            <a:r>
              <a:rPr lang="fr-FR" sz="1800" dirty="0">
                <a:solidFill>
                  <a:srgbClr val="000000"/>
                </a:solidFill>
                <a:latin typeface="Arial"/>
                <a:ea typeface="ＭＳ Ｐゴシック"/>
              </a:rPr>
              <a:t>Informer</a:t>
            </a:r>
          </a:p>
        </p:txBody>
      </p:sp>
      <p:grpSp>
        <p:nvGrpSpPr>
          <p:cNvPr id="96" name="Groupe 95"/>
          <p:cNvGrpSpPr/>
          <p:nvPr/>
        </p:nvGrpSpPr>
        <p:grpSpPr>
          <a:xfrm>
            <a:off x="5940152" y="3422398"/>
            <a:ext cx="502771" cy="600646"/>
            <a:chOff x="6948264" y="4700562"/>
            <a:chExt cx="502771" cy="600646"/>
          </a:xfrm>
        </p:grpSpPr>
        <p:sp>
          <p:nvSpPr>
            <p:cNvPr id="94" name="Rectangle 93"/>
            <p:cNvSpPr/>
            <p:nvPr/>
          </p:nvSpPr>
          <p:spPr bwMode="auto">
            <a:xfrm>
              <a:off x="6948264" y="4700562"/>
              <a:ext cx="502771" cy="600646"/>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endParaRPr lang="fr-FR">
                <a:solidFill>
                  <a:srgbClr val="000000"/>
                </a:solidFill>
                <a:latin typeface="Arial"/>
                <a:ea typeface="ＭＳ Ｐゴシック"/>
              </a:endParaRPr>
            </a:p>
          </p:txBody>
        </p:sp>
        <p:cxnSp>
          <p:nvCxnSpPr>
            <p:cNvPr id="100" name="Connecteur droit 99"/>
            <p:cNvCxnSpPr/>
            <p:nvPr/>
          </p:nvCxnSpPr>
          <p:spPr bwMode="auto">
            <a:xfrm flipV="1">
              <a:off x="7243761" y="4921196"/>
              <a:ext cx="148091" cy="29970"/>
            </a:xfrm>
            <a:prstGeom prst="line">
              <a:avLst/>
            </a:prstGeom>
            <a:solidFill>
              <a:schemeClr val="accent1"/>
            </a:solidFill>
            <a:ln w="2857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nvGrpSpPr>
          <p:cNvPr id="12" name="Groupe 11"/>
          <p:cNvGrpSpPr/>
          <p:nvPr/>
        </p:nvGrpSpPr>
        <p:grpSpPr>
          <a:xfrm>
            <a:off x="3189701" y="3774808"/>
            <a:ext cx="2114710" cy="1389975"/>
            <a:chOff x="3189701" y="4332892"/>
            <a:chExt cx="2114710" cy="1389975"/>
          </a:xfrm>
        </p:grpSpPr>
        <p:sp>
          <p:nvSpPr>
            <p:cNvPr id="84" name="Rectangle à coins arrondis 83"/>
            <p:cNvSpPr/>
            <p:nvPr/>
          </p:nvSpPr>
          <p:spPr bwMode="auto">
            <a:xfrm>
              <a:off x="3189701" y="4765539"/>
              <a:ext cx="2114710" cy="957328"/>
            </a:xfrm>
            <a:prstGeom prst="roundRect">
              <a:avLst/>
            </a:prstGeom>
            <a:ln>
              <a:headEnd type="none" w="med" len="med"/>
              <a:tailEnd type="none" w="med" len="med"/>
            </a:ln>
            <a:ex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ctr" anchorCtr="0" compatLnSpc="1">
              <a:prstTxWarp prst="textNoShape">
                <a:avLst/>
              </a:prstTxWarp>
            </a:bodyPr>
            <a:lstStyle/>
            <a:p>
              <a:pPr algn="ctr"/>
              <a:r>
                <a:rPr lang="fr-FR" sz="1800" b="1" dirty="0" smtClean="0">
                  <a:solidFill>
                    <a:srgbClr val="000000"/>
                  </a:solidFill>
                </a:rPr>
                <a:t>Démarche</a:t>
              </a:r>
              <a:r>
                <a:rPr lang="fr-FR" sz="1800" dirty="0" smtClean="0">
                  <a:solidFill>
                    <a:srgbClr val="000000"/>
                  </a:solidFill>
                </a:rPr>
                <a:t> du fournisseur </a:t>
              </a:r>
              <a:r>
                <a:rPr lang="fr-FR" sz="1800" dirty="0">
                  <a:solidFill>
                    <a:srgbClr val="000000"/>
                  </a:solidFill>
                </a:rPr>
                <a:t>de </a:t>
              </a:r>
              <a:r>
                <a:rPr lang="fr-FR" sz="1800" dirty="0" smtClean="0">
                  <a:solidFill>
                    <a:srgbClr val="000000"/>
                  </a:solidFill>
                </a:rPr>
                <a:t>services</a:t>
              </a:r>
              <a:endParaRPr lang="fr-FR" sz="1800" dirty="0">
                <a:solidFill>
                  <a:srgbClr val="000000"/>
                </a:solidFill>
              </a:endParaRPr>
            </a:p>
          </p:txBody>
        </p:sp>
        <p:pic>
          <p:nvPicPr>
            <p:cNvPr id="33" name="Picture 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19872" y="4332892"/>
              <a:ext cx="1447802"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42" name="Connecteur en arc 41"/>
          <p:cNvCxnSpPr/>
          <p:nvPr/>
        </p:nvCxnSpPr>
        <p:spPr bwMode="auto">
          <a:xfrm rot="5400000">
            <a:off x="1563604" y="2774597"/>
            <a:ext cx="1226575" cy="857986"/>
          </a:xfrm>
          <a:prstGeom prst="curvedConnector3">
            <a:avLst>
              <a:gd name="adj1" fmla="val 43223"/>
            </a:avLst>
          </a:prstGeom>
          <a:solidFill>
            <a:schemeClr val="accent1"/>
          </a:solidFill>
          <a:ln w="38100" cap="flat" cmpd="sng" algn="ctr">
            <a:solidFill>
              <a:schemeClr val="tx1"/>
            </a:solidFill>
            <a:prstDash val="solid"/>
            <a:round/>
            <a:headEnd type="arrow"/>
            <a:tailEnd type="arrow"/>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46" name="ZoneTexte 45"/>
          <p:cNvSpPr txBox="1"/>
          <p:nvPr/>
        </p:nvSpPr>
        <p:spPr>
          <a:xfrm rot="18462041">
            <a:off x="1836072" y="3088122"/>
            <a:ext cx="1348446" cy="307777"/>
          </a:xfrm>
          <a:prstGeom prst="rect">
            <a:avLst/>
          </a:prstGeom>
          <a:noFill/>
        </p:spPr>
        <p:txBody>
          <a:bodyPr wrap="none" rtlCol="0">
            <a:spAutoFit/>
          </a:bodyPr>
          <a:lstStyle/>
          <a:p>
            <a:r>
              <a:rPr lang="fr-FR" sz="1400" dirty="0" smtClean="0">
                <a:solidFill>
                  <a:srgbClr val="000000"/>
                </a:solidFill>
                <a:latin typeface="Arial"/>
                <a:ea typeface="ＭＳ Ｐゴシック"/>
              </a:rPr>
              <a:t>Consentement</a:t>
            </a:r>
            <a:endParaRPr lang="fr-FR" sz="1400" dirty="0">
              <a:solidFill>
                <a:srgbClr val="000000"/>
              </a:solidFill>
              <a:latin typeface="Arial"/>
              <a:ea typeface="ＭＳ Ｐゴシック"/>
            </a:endParaRPr>
          </a:p>
        </p:txBody>
      </p:sp>
      <p:sp>
        <p:nvSpPr>
          <p:cNvPr id="38" name="Rectangle 37"/>
          <p:cNvSpPr/>
          <p:nvPr/>
        </p:nvSpPr>
        <p:spPr bwMode="auto">
          <a:xfrm>
            <a:off x="3197151" y="6453336"/>
            <a:ext cx="2629470" cy="332656"/>
          </a:xfrm>
          <a:prstGeom prst="rect">
            <a:avLst/>
          </a:prstGeom>
          <a:ln>
            <a:headEnd type="none" w="med" len="med"/>
            <a:tailEnd type="none" w="med" len="med"/>
          </a:ln>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425243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76"/>
                                        </p:tgtEl>
                                        <p:attrNameLst>
                                          <p:attrName>style.visibility</p:attrName>
                                        </p:attrNameLst>
                                      </p:cBhvr>
                                      <p:to>
                                        <p:strVal val="visible"/>
                                      </p:to>
                                    </p:set>
                                    <p:animEffect transition="in" filter="fade">
                                      <p:cBhvr>
                                        <p:cTn id="25" dur="1000"/>
                                        <p:tgtEl>
                                          <p:spTgt spid="76"/>
                                        </p:tgtEl>
                                      </p:cBhvr>
                                    </p:animEffect>
                                    <p:anim calcmode="lin" valueType="num">
                                      <p:cBhvr>
                                        <p:cTn id="26" dur="1000" fill="hold"/>
                                        <p:tgtEl>
                                          <p:spTgt spid="76"/>
                                        </p:tgtEl>
                                        <p:attrNameLst>
                                          <p:attrName>ppt_x</p:attrName>
                                        </p:attrNameLst>
                                      </p:cBhvr>
                                      <p:tavLst>
                                        <p:tav tm="0">
                                          <p:val>
                                            <p:strVal val="#ppt_x"/>
                                          </p:val>
                                        </p:tav>
                                        <p:tav tm="100000">
                                          <p:val>
                                            <p:strVal val="#ppt_x"/>
                                          </p:val>
                                        </p:tav>
                                      </p:tavLst>
                                    </p:anim>
                                    <p:anim calcmode="lin" valueType="num">
                                      <p:cBhvr>
                                        <p:cTn id="27" dur="1000" fill="hold"/>
                                        <p:tgtEl>
                                          <p:spTgt spid="76"/>
                                        </p:tgtEl>
                                        <p:attrNameLst>
                                          <p:attrName>ppt_y</p:attrName>
                                        </p:attrNameLst>
                                      </p:cBhvr>
                                      <p:tavLst>
                                        <p:tav tm="0">
                                          <p:val>
                                            <p:strVal val="#ppt_y+.1"/>
                                          </p:val>
                                        </p:tav>
                                        <p:tav tm="100000">
                                          <p:val>
                                            <p:strVal val="#ppt_y"/>
                                          </p:val>
                                        </p:tav>
                                      </p:tavLst>
                                    </p:anim>
                                  </p:childTnLst>
                                </p:cTn>
                              </p:par>
                              <p:par>
                                <p:cTn id="28" presetID="42" presetClass="entr" presetSubtype="0" fill="hold" grpId="0" nodeType="withEffect">
                                  <p:stCondLst>
                                    <p:cond delay="0"/>
                                  </p:stCondLst>
                                  <p:childTnLst>
                                    <p:set>
                                      <p:cBhvr>
                                        <p:cTn id="29" dur="1" fill="hold">
                                          <p:stCondLst>
                                            <p:cond delay="0"/>
                                          </p:stCondLst>
                                        </p:cTn>
                                        <p:tgtEl>
                                          <p:spTgt spid="90"/>
                                        </p:tgtEl>
                                        <p:attrNameLst>
                                          <p:attrName>style.visibility</p:attrName>
                                        </p:attrNameLst>
                                      </p:cBhvr>
                                      <p:to>
                                        <p:strVal val="visible"/>
                                      </p:to>
                                    </p:set>
                                    <p:animEffect transition="in" filter="fade">
                                      <p:cBhvr>
                                        <p:cTn id="30" dur="1000"/>
                                        <p:tgtEl>
                                          <p:spTgt spid="90"/>
                                        </p:tgtEl>
                                      </p:cBhvr>
                                    </p:animEffect>
                                    <p:anim calcmode="lin" valueType="num">
                                      <p:cBhvr>
                                        <p:cTn id="31" dur="1000" fill="hold"/>
                                        <p:tgtEl>
                                          <p:spTgt spid="90"/>
                                        </p:tgtEl>
                                        <p:attrNameLst>
                                          <p:attrName>ppt_x</p:attrName>
                                        </p:attrNameLst>
                                      </p:cBhvr>
                                      <p:tavLst>
                                        <p:tav tm="0">
                                          <p:val>
                                            <p:strVal val="#ppt_x"/>
                                          </p:val>
                                        </p:tav>
                                        <p:tav tm="100000">
                                          <p:val>
                                            <p:strVal val="#ppt_x"/>
                                          </p:val>
                                        </p:tav>
                                      </p:tavLst>
                                    </p:anim>
                                    <p:anim calcmode="lin" valueType="num">
                                      <p:cBhvr>
                                        <p:cTn id="32" dur="1000" fill="hold"/>
                                        <p:tgtEl>
                                          <p:spTgt spid="90"/>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87"/>
                                        </p:tgtEl>
                                        <p:attrNameLst>
                                          <p:attrName>style.visibility</p:attrName>
                                        </p:attrNameLst>
                                      </p:cBhvr>
                                      <p:to>
                                        <p:strVal val="visible"/>
                                      </p:to>
                                    </p:set>
                                    <p:animEffect transition="in" filter="fade">
                                      <p:cBhvr>
                                        <p:cTn id="35" dur="1000"/>
                                        <p:tgtEl>
                                          <p:spTgt spid="87"/>
                                        </p:tgtEl>
                                      </p:cBhvr>
                                    </p:animEffect>
                                    <p:anim calcmode="lin" valueType="num">
                                      <p:cBhvr>
                                        <p:cTn id="36" dur="1000" fill="hold"/>
                                        <p:tgtEl>
                                          <p:spTgt spid="87"/>
                                        </p:tgtEl>
                                        <p:attrNameLst>
                                          <p:attrName>ppt_x</p:attrName>
                                        </p:attrNameLst>
                                      </p:cBhvr>
                                      <p:tavLst>
                                        <p:tav tm="0">
                                          <p:val>
                                            <p:strVal val="#ppt_x"/>
                                          </p:val>
                                        </p:tav>
                                        <p:tav tm="100000">
                                          <p:val>
                                            <p:strVal val="#ppt_x"/>
                                          </p:val>
                                        </p:tav>
                                      </p:tavLst>
                                    </p:anim>
                                    <p:anim calcmode="lin" valueType="num">
                                      <p:cBhvr>
                                        <p:cTn id="37" dur="1000" fill="hold"/>
                                        <p:tgtEl>
                                          <p:spTgt spid="87"/>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96"/>
                                        </p:tgtEl>
                                        <p:attrNameLst>
                                          <p:attrName>style.visibility</p:attrName>
                                        </p:attrNameLst>
                                      </p:cBhvr>
                                      <p:to>
                                        <p:strVal val="visible"/>
                                      </p:to>
                                    </p:set>
                                    <p:animEffect transition="in" filter="fade">
                                      <p:cBhvr>
                                        <p:cTn id="40" dur="1000"/>
                                        <p:tgtEl>
                                          <p:spTgt spid="96"/>
                                        </p:tgtEl>
                                      </p:cBhvr>
                                    </p:animEffect>
                                    <p:anim calcmode="lin" valueType="num">
                                      <p:cBhvr>
                                        <p:cTn id="41" dur="1000" fill="hold"/>
                                        <p:tgtEl>
                                          <p:spTgt spid="96"/>
                                        </p:tgtEl>
                                        <p:attrNameLst>
                                          <p:attrName>ppt_x</p:attrName>
                                        </p:attrNameLst>
                                      </p:cBhvr>
                                      <p:tavLst>
                                        <p:tav tm="0">
                                          <p:val>
                                            <p:strVal val="#ppt_x"/>
                                          </p:val>
                                        </p:tav>
                                        <p:tav tm="100000">
                                          <p:val>
                                            <p:strVal val="#ppt_x"/>
                                          </p:val>
                                        </p:tav>
                                      </p:tavLst>
                                    </p:anim>
                                    <p:anim calcmode="lin" valueType="num">
                                      <p:cBhvr>
                                        <p:cTn id="42" dur="1000" fill="hold"/>
                                        <p:tgtEl>
                                          <p:spTgt spid="96"/>
                                        </p:tgtEl>
                                        <p:attrNameLst>
                                          <p:attrName>ppt_y</p:attrName>
                                        </p:attrNameLst>
                                      </p:cBhvr>
                                      <p:tavLst>
                                        <p:tav tm="0">
                                          <p:val>
                                            <p:strVal val="#ppt_y+.1"/>
                                          </p:val>
                                        </p:tav>
                                        <p:tav tm="100000">
                                          <p:val>
                                            <p:strVal val="#ppt_y"/>
                                          </p:val>
                                        </p:tav>
                                      </p:tavLst>
                                    </p:anim>
                                  </p:childTnLst>
                                </p:cTn>
                              </p:par>
                              <p:par>
                                <p:cTn id="43" presetID="42" presetClass="entr" presetSubtype="0" fill="hold" grpId="0" nodeType="withEffect">
                                  <p:stCondLst>
                                    <p:cond delay="0"/>
                                  </p:stCondLst>
                                  <p:childTnLst>
                                    <p:set>
                                      <p:cBhvr>
                                        <p:cTn id="44" dur="1" fill="hold">
                                          <p:stCondLst>
                                            <p:cond delay="0"/>
                                          </p:stCondLst>
                                        </p:cTn>
                                        <p:tgtEl>
                                          <p:spTgt spid="95"/>
                                        </p:tgtEl>
                                        <p:attrNameLst>
                                          <p:attrName>style.visibility</p:attrName>
                                        </p:attrNameLst>
                                      </p:cBhvr>
                                      <p:to>
                                        <p:strVal val="visible"/>
                                      </p:to>
                                    </p:set>
                                    <p:animEffect transition="in" filter="fade">
                                      <p:cBhvr>
                                        <p:cTn id="45" dur="1000"/>
                                        <p:tgtEl>
                                          <p:spTgt spid="95"/>
                                        </p:tgtEl>
                                      </p:cBhvr>
                                    </p:animEffect>
                                    <p:anim calcmode="lin" valueType="num">
                                      <p:cBhvr>
                                        <p:cTn id="46" dur="1000" fill="hold"/>
                                        <p:tgtEl>
                                          <p:spTgt spid="95"/>
                                        </p:tgtEl>
                                        <p:attrNameLst>
                                          <p:attrName>ppt_x</p:attrName>
                                        </p:attrNameLst>
                                      </p:cBhvr>
                                      <p:tavLst>
                                        <p:tav tm="0">
                                          <p:val>
                                            <p:strVal val="#ppt_x"/>
                                          </p:val>
                                        </p:tav>
                                        <p:tav tm="100000">
                                          <p:val>
                                            <p:strVal val="#ppt_x"/>
                                          </p:val>
                                        </p:tav>
                                      </p:tavLst>
                                    </p:anim>
                                    <p:anim calcmode="lin" valueType="num">
                                      <p:cBhvr>
                                        <p:cTn id="47" dur="1000" fill="hold"/>
                                        <p:tgtEl>
                                          <p:spTgt spid="95"/>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1035"/>
                                        </p:tgtEl>
                                        <p:attrNameLst>
                                          <p:attrName>style.visibility</p:attrName>
                                        </p:attrNameLst>
                                      </p:cBhvr>
                                      <p:to>
                                        <p:strVal val="visible"/>
                                      </p:to>
                                    </p:set>
                                    <p:animEffect transition="in" filter="fade">
                                      <p:cBhvr>
                                        <p:cTn id="50" dur="1000"/>
                                        <p:tgtEl>
                                          <p:spTgt spid="1035"/>
                                        </p:tgtEl>
                                      </p:cBhvr>
                                    </p:animEffect>
                                    <p:anim calcmode="lin" valueType="num">
                                      <p:cBhvr>
                                        <p:cTn id="51" dur="1000" fill="hold"/>
                                        <p:tgtEl>
                                          <p:spTgt spid="1035"/>
                                        </p:tgtEl>
                                        <p:attrNameLst>
                                          <p:attrName>ppt_x</p:attrName>
                                        </p:attrNameLst>
                                      </p:cBhvr>
                                      <p:tavLst>
                                        <p:tav tm="0">
                                          <p:val>
                                            <p:strVal val="#ppt_x"/>
                                          </p:val>
                                        </p:tav>
                                        <p:tav tm="100000">
                                          <p:val>
                                            <p:strVal val="#ppt_x"/>
                                          </p:val>
                                        </p:tav>
                                      </p:tavLst>
                                    </p:anim>
                                    <p:anim calcmode="lin" valueType="num">
                                      <p:cBhvr>
                                        <p:cTn id="52" dur="1000" fill="hold"/>
                                        <p:tgtEl>
                                          <p:spTgt spid="1035"/>
                                        </p:tgtEl>
                                        <p:attrNameLst>
                                          <p:attrName>ppt_y</p:attrName>
                                        </p:attrNameLst>
                                      </p:cBhvr>
                                      <p:tavLst>
                                        <p:tav tm="0">
                                          <p:val>
                                            <p:strVal val="#ppt_y+.1"/>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42"/>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42" presetClass="exit" presetSubtype="0" fill="hold" nodeType="clickEffect">
                                  <p:stCondLst>
                                    <p:cond delay="0"/>
                                  </p:stCondLst>
                                  <p:childTnLst>
                                    <p:animEffect transition="out" filter="fade">
                                      <p:cBhvr>
                                        <p:cTn id="62" dur="1000"/>
                                        <p:tgtEl>
                                          <p:spTgt spid="96"/>
                                        </p:tgtEl>
                                      </p:cBhvr>
                                    </p:animEffect>
                                    <p:anim calcmode="lin" valueType="num">
                                      <p:cBhvr>
                                        <p:cTn id="63" dur="1000"/>
                                        <p:tgtEl>
                                          <p:spTgt spid="96"/>
                                        </p:tgtEl>
                                        <p:attrNameLst>
                                          <p:attrName>ppt_x</p:attrName>
                                        </p:attrNameLst>
                                      </p:cBhvr>
                                      <p:tavLst>
                                        <p:tav tm="0">
                                          <p:val>
                                            <p:strVal val="ppt_x"/>
                                          </p:val>
                                        </p:tav>
                                        <p:tav tm="100000">
                                          <p:val>
                                            <p:strVal val="ppt_x"/>
                                          </p:val>
                                        </p:tav>
                                      </p:tavLst>
                                    </p:anim>
                                    <p:anim calcmode="lin" valueType="num">
                                      <p:cBhvr>
                                        <p:cTn id="64" dur="1000"/>
                                        <p:tgtEl>
                                          <p:spTgt spid="96"/>
                                        </p:tgtEl>
                                        <p:attrNameLst>
                                          <p:attrName>ppt_y</p:attrName>
                                        </p:attrNameLst>
                                      </p:cBhvr>
                                      <p:tavLst>
                                        <p:tav tm="0">
                                          <p:val>
                                            <p:strVal val="ppt_y"/>
                                          </p:val>
                                        </p:tav>
                                        <p:tav tm="100000">
                                          <p:val>
                                            <p:strVal val="ppt_y+.1"/>
                                          </p:val>
                                        </p:tav>
                                      </p:tavLst>
                                    </p:anim>
                                    <p:set>
                                      <p:cBhvr>
                                        <p:cTn id="65" dur="1" fill="hold">
                                          <p:stCondLst>
                                            <p:cond delay="999"/>
                                          </p:stCondLst>
                                        </p:cTn>
                                        <p:tgtEl>
                                          <p:spTgt spid="96"/>
                                        </p:tgtEl>
                                        <p:attrNameLst>
                                          <p:attrName>style.visibility</p:attrName>
                                        </p:attrNameLst>
                                      </p:cBhvr>
                                      <p:to>
                                        <p:strVal val="hidden"/>
                                      </p:to>
                                    </p:set>
                                  </p:childTnLst>
                                </p:cTn>
                              </p:par>
                              <p:par>
                                <p:cTn id="66" presetID="42" presetClass="entr" presetSubtype="0" fill="hold" nodeType="withEffect">
                                  <p:stCondLst>
                                    <p:cond delay="0"/>
                                  </p:stCondLst>
                                  <p:childTnLst>
                                    <p:set>
                                      <p:cBhvr>
                                        <p:cTn id="67" dur="1" fill="hold">
                                          <p:stCondLst>
                                            <p:cond delay="0"/>
                                          </p:stCondLst>
                                        </p:cTn>
                                        <p:tgtEl>
                                          <p:spTgt spid="5"/>
                                        </p:tgtEl>
                                        <p:attrNameLst>
                                          <p:attrName>style.visibility</p:attrName>
                                        </p:attrNameLst>
                                      </p:cBhvr>
                                      <p:to>
                                        <p:strVal val="visible"/>
                                      </p:to>
                                    </p:set>
                                    <p:animEffect transition="in" filter="fade">
                                      <p:cBhvr>
                                        <p:cTn id="68" dur="1000"/>
                                        <p:tgtEl>
                                          <p:spTgt spid="5"/>
                                        </p:tgtEl>
                                      </p:cBhvr>
                                    </p:animEffect>
                                    <p:anim calcmode="lin" valueType="num">
                                      <p:cBhvr>
                                        <p:cTn id="69" dur="1000" fill="hold"/>
                                        <p:tgtEl>
                                          <p:spTgt spid="5"/>
                                        </p:tgtEl>
                                        <p:attrNameLst>
                                          <p:attrName>ppt_x</p:attrName>
                                        </p:attrNameLst>
                                      </p:cBhvr>
                                      <p:tavLst>
                                        <p:tav tm="0">
                                          <p:val>
                                            <p:strVal val="#ppt_x"/>
                                          </p:val>
                                        </p:tav>
                                        <p:tav tm="100000">
                                          <p:val>
                                            <p:strVal val="#ppt_x"/>
                                          </p:val>
                                        </p:tav>
                                      </p:tavLst>
                                    </p:anim>
                                    <p:anim calcmode="lin" valueType="num">
                                      <p:cBhvr>
                                        <p:cTn id="70" dur="1000" fill="hold"/>
                                        <p:tgtEl>
                                          <p:spTgt spid="5"/>
                                        </p:tgtEl>
                                        <p:attrNameLst>
                                          <p:attrName>ppt_y</p:attrName>
                                        </p:attrNameLst>
                                      </p:cBhvr>
                                      <p:tavLst>
                                        <p:tav tm="0">
                                          <p:val>
                                            <p:strVal val="#ppt_y+.1"/>
                                          </p:val>
                                        </p:tav>
                                        <p:tav tm="100000">
                                          <p:val>
                                            <p:strVal val="#ppt_y"/>
                                          </p:val>
                                        </p:tav>
                                      </p:tavLst>
                                    </p:anim>
                                  </p:childTnLst>
                                </p:cTn>
                              </p:par>
                              <p:par>
                                <p:cTn id="71" presetID="42" presetClass="entr" presetSubtype="0" fill="hold" nodeType="withEffect">
                                  <p:stCondLst>
                                    <p:cond delay="0"/>
                                  </p:stCondLst>
                                  <p:childTnLst>
                                    <p:set>
                                      <p:cBhvr>
                                        <p:cTn id="72" dur="1" fill="hold">
                                          <p:stCondLst>
                                            <p:cond delay="0"/>
                                          </p:stCondLst>
                                        </p:cTn>
                                        <p:tgtEl>
                                          <p:spTgt spid="71"/>
                                        </p:tgtEl>
                                        <p:attrNameLst>
                                          <p:attrName>style.visibility</p:attrName>
                                        </p:attrNameLst>
                                      </p:cBhvr>
                                      <p:to>
                                        <p:strVal val="visible"/>
                                      </p:to>
                                    </p:set>
                                    <p:animEffect transition="in" filter="fade">
                                      <p:cBhvr>
                                        <p:cTn id="73" dur="1000"/>
                                        <p:tgtEl>
                                          <p:spTgt spid="71"/>
                                        </p:tgtEl>
                                      </p:cBhvr>
                                    </p:animEffect>
                                    <p:anim calcmode="lin" valueType="num">
                                      <p:cBhvr>
                                        <p:cTn id="74" dur="1000" fill="hold"/>
                                        <p:tgtEl>
                                          <p:spTgt spid="71"/>
                                        </p:tgtEl>
                                        <p:attrNameLst>
                                          <p:attrName>ppt_x</p:attrName>
                                        </p:attrNameLst>
                                      </p:cBhvr>
                                      <p:tavLst>
                                        <p:tav tm="0">
                                          <p:val>
                                            <p:strVal val="#ppt_x"/>
                                          </p:val>
                                        </p:tav>
                                        <p:tav tm="100000">
                                          <p:val>
                                            <p:strVal val="#ppt_x"/>
                                          </p:val>
                                        </p:tav>
                                      </p:tavLst>
                                    </p:anim>
                                    <p:anim calcmode="lin" valueType="num">
                                      <p:cBhvr>
                                        <p:cTn id="75" dur="1000" fill="hold"/>
                                        <p:tgtEl>
                                          <p:spTgt spid="71"/>
                                        </p:tgtEl>
                                        <p:attrNameLst>
                                          <p:attrName>ppt_y</p:attrName>
                                        </p:attrNameLst>
                                      </p:cBhvr>
                                      <p:tavLst>
                                        <p:tav tm="0">
                                          <p:val>
                                            <p:strVal val="#ppt_y+.1"/>
                                          </p:val>
                                        </p:tav>
                                        <p:tav tm="100000">
                                          <p:val>
                                            <p:strVal val="#ppt_y"/>
                                          </p:val>
                                        </p:tav>
                                      </p:tavLst>
                                    </p:anim>
                                  </p:childTnLst>
                                </p:cTn>
                              </p:par>
                              <p:par>
                                <p:cTn id="76" presetID="42" presetClass="entr" presetSubtype="0" fill="hold" nodeType="withEffect">
                                  <p:stCondLst>
                                    <p:cond delay="0"/>
                                  </p:stCondLst>
                                  <p:childTnLst>
                                    <p:set>
                                      <p:cBhvr>
                                        <p:cTn id="77" dur="1" fill="hold">
                                          <p:stCondLst>
                                            <p:cond delay="0"/>
                                          </p:stCondLst>
                                        </p:cTn>
                                        <p:tgtEl>
                                          <p:spTgt spid="66"/>
                                        </p:tgtEl>
                                        <p:attrNameLst>
                                          <p:attrName>style.visibility</p:attrName>
                                        </p:attrNameLst>
                                      </p:cBhvr>
                                      <p:to>
                                        <p:strVal val="visible"/>
                                      </p:to>
                                    </p:set>
                                    <p:animEffect transition="in" filter="fade">
                                      <p:cBhvr>
                                        <p:cTn id="78" dur="1000"/>
                                        <p:tgtEl>
                                          <p:spTgt spid="66"/>
                                        </p:tgtEl>
                                      </p:cBhvr>
                                    </p:animEffect>
                                    <p:anim calcmode="lin" valueType="num">
                                      <p:cBhvr>
                                        <p:cTn id="79" dur="1000" fill="hold"/>
                                        <p:tgtEl>
                                          <p:spTgt spid="66"/>
                                        </p:tgtEl>
                                        <p:attrNameLst>
                                          <p:attrName>ppt_x</p:attrName>
                                        </p:attrNameLst>
                                      </p:cBhvr>
                                      <p:tavLst>
                                        <p:tav tm="0">
                                          <p:val>
                                            <p:strVal val="#ppt_x"/>
                                          </p:val>
                                        </p:tav>
                                        <p:tav tm="100000">
                                          <p:val>
                                            <p:strVal val="#ppt_x"/>
                                          </p:val>
                                        </p:tav>
                                      </p:tavLst>
                                    </p:anim>
                                    <p:anim calcmode="lin" valueType="num">
                                      <p:cBhvr>
                                        <p:cTn id="80" dur="1000" fill="hold"/>
                                        <p:tgtEl>
                                          <p:spTgt spid="66"/>
                                        </p:tgtEl>
                                        <p:attrNameLst>
                                          <p:attrName>ppt_y</p:attrName>
                                        </p:attrNameLst>
                                      </p:cBhvr>
                                      <p:tavLst>
                                        <p:tav tm="0">
                                          <p:val>
                                            <p:strVal val="#ppt_y+.1"/>
                                          </p:val>
                                        </p:tav>
                                        <p:tav tm="100000">
                                          <p:val>
                                            <p:strVal val="#ppt_y"/>
                                          </p:val>
                                        </p:tav>
                                      </p:tavLst>
                                    </p:anim>
                                  </p:childTnLst>
                                </p:cTn>
                              </p:par>
                              <p:par>
                                <p:cTn id="81" presetID="42" presetClass="entr" presetSubtype="0" fill="hold" nodeType="withEffect">
                                  <p:stCondLst>
                                    <p:cond delay="0"/>
                                  </p:stCondLst>
                                  <p:childTnLst>
                                    <p:set>
                                      <p:cBhvr>
                                        <p:cTn id="82" dur="1" fill="hold">
                                          <p:stCondLst>
                                            <p:cond delay="0"/>
                                          </p:stCondLst>
                                        </p:cTn>
                                        <p:tgtEl>
                                          <p:spTgt spid="68"/>
                                        </p:tgtEl>
                                        <p:attrNameLst>
                                          <p:attrName>style.visibility</p:attrName>
                                        </p:attrNameLst>
                                      </p:cBhvr>
                                      <p:to>
                                        <p:strVal val="visible"/>
                                      </p:to>
                                    </p:set>
                                    <p:animEffect transition="in" filter="fade">
                                      <p:cBhvr>
                                        <p:cTn id="83" dur="1000"/>
                                        <p:tgtEl>
                                          <p:spTgt spid="68"/>
                                        </p:tgtEl>
                                      </p:cBhvr>
                                    </p:animEffect>
                                    <p:anim calcmode="lin" valueType="num">
                                      <p:cBhvr>
                                        <p:cTn id="84" dur="1000" fill="hold"/>
                                        <p:tgtEl>
                                          <p:spTgt spid="68"/>
                                        </p:tgtEl>
                                        <p:attrNameLst>
                                          <p:attrName>ppt_x</p:attrName>
                                        </p:attrNameLst>
                                      </p:cBhvr>
                                      <p:tavLst>
                                        <p:tav tm="0">
                                          <p:val>
                                            <p:strVal val="#ppt_x"/>
                                          </p:val>
                                        </p:tav>
                                        <p:tav tm="100000">
                                          <p:val>
                                            <p:strVal val="#ppt_x"/>
                                          </p:val>
                                        </p:tav>
                                      </p:tavLst>
                                    </p:anim>
                                    <p:anim calcmode="lin" valueType="num">
                                      <p:cBhvr>
                                        <p:cTn id="85" dur="1000" fill="hold"/>
                                        <p:tgtEl>
                                          <p:spTgt spid="68"/>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42" presetClass="entr" presetSubtype="0" fill="hold" nodeType="clickEffect">
                                  <p:stCondLst>
                                    <p:cond delay="0"/>
                                  </p:stCondLst>
                                  <p:childTnLst>
                                    <p:set>
                                      <p:cBhvr>
                                        <p:cTn id="89" dur="1" fill="hold">
                                          <p:stCondLst>
                                            <p:cond delay="0"/>
                                          </p:stCondLst>
                                        </p:cTn>
                                        <p:tgtEl>
                                          <p:spTgt spid="85"/>
                                        </p:tgtEl>
                                        <p:attrNameLst>
                                          <p:attrName>style.visibility</p:attrName>
                                        </p:attrNameLst>
                                      </p:cBhvr>
                                      <p:to>
                                        <p:strVal val="visible"/>
                                      </p:to>
                                    </p:set>
                                    <p:animEffect transition="in" filter="fade">
                                      <p:cBhvr>
                                        <p:cTn id="90" dur="1000"/>
                                        <p:tgtEl>
                                          <p:spTgt spid="85"/>
                                        </p:tgtEl>
                                      </p:cBhvr>
                                    </p:animEffect>
                                    <p:anim calcmode="lin" valueType="num">
                                      <p:cBhvr>
                                        <p:cTn id="91" dur="1000" fill="hold"/>
                                        <p:tgtEl>
                                          <p:spTgt spid="85"/>
                                        </p:tgtEl>
                                        <p:attrNameLst>
                                          <p:attrName>ppt_x</p:attrName>
                                        </p:attrNameLst>
                                      </p:cBhvr>
                                      <p:tavLst>
                                        <p:tav tm="0">
                                          <p:val>
                                            <p:strVal val="#ppt_x"/>
                                          </p:val>
                                        </p:tav>
                                        <p:tav tm="100000">
                                          <p:val>
                                            <p:strVal val="#ppt_x"/>
                                          </p:val>
                                        </p:tav>
                                      </p:tavLst>
                                    </p:anim>
                                    <p:anim calcmode="lin" valueType="num">
                                      <p:cBhvr>
                                        <p:cTn id="92" dur="1000" fill="hold"/>
                                        <p:tgtEl>
                                          <p:spTgt spid="85"/>
                                        </p:tgtEl>
                                        <p:attrNameLst>
                                          <p:attrName>ppt_y</p:attrName>
                                        </p:attrNameLst>
                                      </p:cBhvr>
                                      <p:tavLst>
                                        <p:tav tm="0">
                                          <p:val>
                                            <p:strVal val="#ppt_y+.1"/>
                                          </p:val>
                                        </p:tav>
                                        <p:tav tm="100000">
                                          <p:val>
                                            <p:strVal val="#ppt_y"/>
                                          </p:val>
                                        </p:tav>
                                      </p:tavLst>
                                    </p:anim>
                                  </p:childTnLst>
                                </p:cTn>
                              </p:par>
                              <p:par>
                                <p:cTn id="93" presetID="42" presetClass="entr" presetSubtype="0" fill="hold" grpId="0" nodeType="withEffect">
                                  <p:stCondLst>
                                    <p:cond delay="0"/>
                                  </p:stCondLst>
                                  <p:childTnLst>
                                    <p:set>
                                      <p:cBhvr>
                                        <p:cTn id="94" dur="1" fill="hold">
                                          <p:stCondLst>
                                            <p:cond delay="0"/>
                                          </p:stCondLst>
                                        </p:cTn>
                                        <p:tgtEl>
                                          <p:spTgt spid="92"/>
                                        </p:tgtEl>
                                        <p:attrNameLst>
                                          <p:attrName>style.visibility</p:attrName>
                                        </p:attrNameLst>
                                      </p:cBhvr>
                                      <p:to>
                                        <p:strVal val="visible"/>
                                      </p:to>
                                    </p:set>
                                    <p:animEffect transition="in" filter="fade">
                                      <p:cBhvr>
                                        <p:cTn id="95" dur="1000"/>
                                        <p:tgtEl>
                                          <p:spTgt spid="92"/>
                                        </p:tgtEl>
                                      </p:cBhvr>
                                    </p:animEffect>
                                    <p:anim calcmode="lin" valueType="num">
                                      <p:cBhvr>
                                        <p:cTn id="96" dur="1000" fill="hold"/>
                                        <p:tgtEl>
                                          <p:spTgt spid="92"/>
                                        </p:tgtEl>
                                        <p:attrNameLst>
                                          <p:attrName>ppt_x</p:attrName>
                                        </p:attrNameLst>
                                      </p:cBhvr>
                                      <p:tavLst>
                                        <p:tav tm="0">
                                          <p:val>
                                            <p:strVal val="#ppt_x"/>
                                          </p:val>
                                        </p:tav>
                                        <p:tav tm="100000">
                                          <p:val>
                                            <p:strVal val="#ppt_x"/>
                                          </p:val>
                                        </p:tav>
                                      </p:tavLst>
                                    </p:anim>
                                    <p:anim calcmode="lin" valueType="num">
                                      <p:cBhvr>
                                        <p:cTn id="97" dur="1000" fill="hold"/>
                                        <p:tgtEl>
                                          <p:spTgt spid="9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 grpId="0" animBg="1"/>
      <p:bldP spid="95" grpId="0" animBg="1"/>
      <p:bldP spid="8" grpId="0"/>
      <p:bldP spid="45" grpId="0" animBg="1"/>
      <p:bldP spid="92" grpId="0"/>
      <p:bldP spid="4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Connecteur droit avec flèche 2"/>
          <p:cNvCxnSpPr>
            <a:stCxn id="51" idx="3"/>
            <a:endCxn id="53" idx="1"/>
          </p:cNvCxnSpPr>
          <p:nvPr/>
        </p:nvCxnSpPr>
        <p:spPr bwMode="auto">
          <a:xfrm>
            <a:off x="5898951" y="1827571"/>
            <a:ext cx="1481361" cy="0"/>
          </a:xfrm>
          <a:prstGeom prst="straightConnector1">
            <a:avLst/>
          </a:prstGeom>
          <a:solidFill>
            <a:schemeClr val="accent1"/>
          </a:solidFill>
          <a:ln w="9525" cap="flat" cmpd="sng" algn="ctr">
            <a:solidFill>
              <a:schemeClr val="tx1"/>
            </a:solidFill>
            <a:prstDash val="solid"/>
            <a:round/>
            <a:headEnd type="none" w="med" len="med"/>
            <a:tailEnd type="triangl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32" name="Rectangle 131"/>
          <p:cNvSpPr/>
          <p:nvPr/>
        </p:nvSpPr>
        <p:spPr bwMode="auto">
          <a:xfrm>
            <a:off x="0" y="2078607"/>
            <a:ext cx="9144000" cy="3757067"/>
          </a:xfrm>
          <a:prstGeom prst="rect">
            <a:avLst/>
          </a:prstGeom>
          <a:solidFill>
            <a:schemeClr val="bg1">
              <a:lumMod val="95000"/>
              <a:alpha val="15000"/>
            </a:schemeClr>
          </a:solidFill>
          <a:ln w="9525" cap="flat" cmpd="sng" algn="ctr">
            <a:solidFill>
              <a:schemeClr val="tx1"/>
            </a:solidFill>
            <a:prstDash val="solid"/>
            <a:round/>
            <a:headEnd type="none" w="med" len="med"/>
            <a:tailEnd type="none" w="med" len="med"/>
          </a:ln>
          <a:effectLst/>
          <a:extLst/>
        </p:spPr>
        <p:txBody>
          <a:bodyPr/>
          <a:lstStyle/>
          <a:p>
            <a:pPr>
              <a:defRPr/>
            </a:pPr>
            <a:endParaRPr lang="fr-FR"/>
          </a:p>
        </p:txBody>
      </p:sp>
      <p:sp>
        <p:nvSpPr>
          <p:cNvPr id="15363" name="Text Box 1"/>
          <p:cNvSpPr txBox="1">
            <a:spLocks noChangeArrowheads="1"/>
          </p:cNvSpPr>
          <p:nvPr/>
        </p:nvSpPr>
        <p:spPr bwMode="auto">
          <a:xfrm>
            <a:off x="381000" y="304800"/>
            <a:ext cx="8763000" cy="914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1pPr>
            <a:lvl2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2pPr>
            <a:lvl3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3pPr>
            <a:lvl4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4pPr>
            <a:lvl5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5pPr>
            <a:lvl6pPr marL="25146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6pPr>
            <a:lvl7pPr marL="29718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7pPr>
            <a:lvl8pPr marL="34290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8pPr>
            <a:lvl9pPr marL="3886200" indent="-228600" defTabSz="449263" eaLnBrk="0" fontAlgn="base" hangingPunct="0">
              <a:spcBef>
                <a:spcPct val="0"/>
              </a:spcBef>
              <a:spcAft>
                <a:spcPct val="0"/>
              </a:spcAft>
              <a:buClr>
                <a:srgbClr val="000000"/>
              </a:buClr>
              <a:buSzPct val="100000"/>
              <a:buFont typeface="Times New Roman" pitchFamily="18" charset="0"/>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2400">
                <a:solidFill>
                  <a:schemeClr val="bg1"/>
                </a:solidFill>
                <a:latin typeface="Arial" pitchFamily="34" charset="0"/>
                <a:ea typeface="ＭＳ Ｐゴシック" pitchFamily="34" charset="-128"/>
              </a:defRPr>
            </a:lvl9pPr>
          </a:lstStyle>
          <a:p>
            <a:pPr eaLnBrk="1" hangingPunct="1">
              <a:buClrTx/>
              <a:buFontTx/>
              <a:buNone/>
            </a:pPr>
            <a:r>
              <a:rPr lang="fr-FR" sz="2000" b="1" dirty="0" smtClean="0">
                <a:solidFill>
                  <a:schemeClr val="tx2"/>
                </a:solidFill>
              </a:rPr>
              <a:t>France </a:t>
            </a:r>
            <a:r>
              <a:rPr lang="fr-FR" sz="2000" b="1" dirty="0" err="1">
                <a:solidFill>
                  <a:schemeClr val="tx2"/>
                </a:solidFill>
              </a:rPr>
              <a:t>Connect</a:t>
            </a:r>
            <a:r>
              <a:rPr lang="fr-FR" sz="2000" b="1" dirty="0">
                <a:solidFill>
                  <a:schemeClr val="tx2"/>
                </a:solidFill>
              </a:rPr>
              <a:t> </a:t>
            </a:r>
            <a:br>
              <a:rPr lang="fr-FR" sz="2000" b="1" dirty="0">
                <a:solidFill>
                  <a:schemeClr val="tx2"/>
                </a:solidFill>
              </a:rPr>
            </a:br>
            <a:r>
              <a:rPr lang="fr-FR" altLang="fr-FR" sz="2000" b="1" dirty="0" smtClean="0">
                <a:solidFill>
                  <a:srgbClr val="1D4896"/>
                </a:solidFill>
              </a:rPr>
              <a:t>Planning prévisionnel au 12/1/2015</a:t>
            </a:r>
            <a:endParaRPr lang="fr-FR" altLang="fr-FR" sz="2000" b="1" dirty="0">
              <a:solidFill>
                <a:srgbClr val="1D4896"/>
              </a:solidFill>
            </a:endParaRPr>
          </a:p>
        </p:txBody>
      </p:sp>
      <p:sp>
        <p:nvSpPr>
          <p:cNvPr id="5" name="ZoneTexte 4"/>
          <p:cNvSpPr txBox="1"/>
          <p:nvPr/>
        </p:nvSpPr>
        <p:spPr>
          <a:xfrm>
            <a:off x="417513" y="2088133"/>
            <a:ext cx="1130300"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Novembre</a:t>
            </a:r>
          </a:p>
        </p:txBody>
      </p:sp>
      <p:sp>
        <p:nvSpPr>
          <p:cNvPr id="6" name="ZoneTexte 5"/>
          <p:cNvSpPr txBox="1"/>
          <p:nvPr/>
        </p:nvSpPr>
        <p:spPr>
          <a:xfrm>
            <a:off x="1547664" y="2088133"/>
            <a:ext cx="1130300"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Décembre</a:t>
            </a:r>
          </a:p>
        </p:txBody>
      </p:sp>
      <p:sp>
        <p:nvSpPr>
          <p:cNvPr id="7" name="ZoneTexte 6"/>
          <p:cNvSpPr txBox="1"/>
          <p:nvPr/>
        </p:nvSpPr>
        <p:spPr>
          <a:xfrm>
            <a:off x="2843808" y="2088133"/>
            <a:ext cx="846137"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Janvier</a:t>
            </a:r>
          </a:p>
        </p:txBody>
      </p:sp>
      <p:sp>
        <p:nvSpPr>
          <p:cNvPr id="8" name="ZoneTexte 7"/>
          <p:cNvSpPr txBox="1"/>
          <p:nvPr/>
        </p:nvSpPr>
        <p:spPr>
          <a:xfrm>
            <a:off x="4139952" y="2088133"/>
            <a:ext cx="822325"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Février</a:t>
            </a:r>
          </a:p>
        </p:txBody>
      </p:sp>
      <p:sp>
        <p:nvSpPr>
          <p:cNvPr id="9" name="ZoneTexte 8"/>
          <p:cNvSpPr txBox="1"/>
          <p:nvPr/>
        </p:nvSpPr>
        <p:spPr>
          <a:xfrm>
            <a:off x="5436096" y="2078608"/>
            <a:ext cx="390525" cy="338138"/>
          </a:xfrm>
          <a:prstGeom prst="rect">
            <a:avLst/>
          </a:prstGeom>
          <a:noFill/>
        </p:spPr>
        <p:txBody>
          <a:bodyPr wrap="none">
            <a:spAutoFit/>
          </a:bodyPr>
          <a:lstStyle/>
          <a:p>
            <a:pPr>
              <a:defRPr/>
            </a:pPr>
            <a:r>
              <a:rPr lang="fr-FR" sz="1600" dirty="0">
                <a:solidFill>
                  <a:schemeClr val="tx2">
                    <a:lumMod val="65000"/>
                    <a:lumOff val="35000"/>
                  </a:schemeClr>
                </a:solidFill>
                <a:latin typeface="Arial"/>
              </a:rPr>
              <a:t>…</a:t>
            </a:r>
          </a:p>
        </p:txBody>
      </p:sp>
      <p:sp>
        <p:nvSpPr>
          <p:cNvPr id="20" name="Rectangle 19"/>
          <p:cNvSpPr/>
          <p:nvPr>
            <p:custDataLst>
              <p:tags r:id="rId1"/>
            </p:custDataLst>
          </p:nvPr>
        </p:nvSpPr>
        <p:spPr bwMode="gray">
          <a:xfrm>
            <a:off x="900113" y="2581722"/>
            <a:ext cx="5397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#5</a:t>
            </a:r>
          </a:p>
        </p:txBody>
      </p:sp>
      <p:sp>
        <p:nvSpPr>
          <p:cNvPr id="21" name="Rectangle 20"/>
          <p:cNvSpPr/>
          <p:nvPr>
            <p:custDataLst>
              <p:tags r:id="rId2"/>
            </p:custDataLst>
          </p:nvPr>
        </p:nvSpPr>
        <p:spPr bwMode="gray">
          <a:xfrm>
            <a:off x="1825625" y="2581722"/>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#6</a:t>
            </a:r>
          </a:p>
        </p:txBody>
      </p:sp>
      <p:sp>
        <p:nvSpPr>
          <p:cNvPr id="22" name="Rectangle 21"/>
          <p:cNvSpPr/>
          <p:nvPr>
            <p:custDataLst>
              <p:tags r:id="rId3"/>
            </p:custDataLst>
          </p:nvPr>
        </p:nvSpPr>
        <p:spPr bwMode="gray">
          <a:xfrm>
            <a:off x="2771800" y="2564904"/>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#7</a:t>
            </a:r>
          </a:p>
        </p:txBody>
      </p:sp>
      <p:sp>
        <p:nvSpPr>
          <p:cNvPr id="23" name="Rectangle 22"/>
          <p:cNvSpPr/>
          <p:nvPr>
            <p:custDataLst>
              <p:tags r:id="rId4"/>
            </p:custDataLst>
          </p:nvPr>
        </p:nvSpPr>
        <p:spPr bwMode="gray">
          <a:xfrm>
            <a:off x="3409578" y="2564904"/>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#8</a:t>
            </a:r>
          </a:p>
        </p:txBody>
      </p:sp>
      <p:sp>
        <p:nvSpPr>
          <p:cNvPr id="46" name="ZoneTexte 45"/>
          <p:cNvSpPr txBox="1"/>
          <p:nvPr/>
        </p:nvSpPr>
        <p:spPr>
          <a:xfrm>
            <a:off x="6732240" y="2088133"/>
            <a:ext cx="706437"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Juillet</a:t>
            </a:r>
          </a:p>
        </p:txBody>
      </p:sp>
      <p:sp>
        <p:nvSpPr>
          <p:cNvPr id="50" name="ZoneTexte 49"/>
          <p:cNvSpPr txBox="1"/>
          <p:nvPr/>
        </p:nvSpPr>
        <p:spPr>
          <a:xfrm>
            <a:off x="6012160" y="2088133"/>
            <a:ext cx="560388" cy="339725"/>
          </a:xfrm>
          <a:prstGeom prst="rect">
            <a:avLst/>
          </a:prstGeom>
          <a:noFill/>
        </p:spPr>
        <p:txBody>
          <a:bodyPr wrap="none">
            <a:spAutoFit/>
          </a:bodyPr>
          <a:lstStyle/>
          <a:p>
            <a:pPr>
              <a:defRPr/>
            </a:pPr>
            <a:r>
              <a:rPr lang="fr-FR" sz="1600" dirty="0">
                <a:solidFill>
                  <a:schemeClr val="tx2">
                    <a:lumMod val="65000"/>
                    <a:lumOff val="35000"/>
                  </a:schemeClr>
                </a:solidFill>
                <a:latin typeface="Arial"/>
              </a:rPr>
              <a:t>Juin</a:t>
            </a:r>
          </a:p>
        </p:txBody>
      </p:sp>
      <p:sp useBgFill="1">
        <p:nvSpPr>
          <p:cNvPr id="15381" name="Text Placeholder 33"/>
          <p:cNvSpPr>
            <a:spLocks noGrp="1"/>
          </p:cNvSpPr>
          <p:nvPr>
            <p:custDataLst>
              <p:tags r:id="rId5"/>
            </p:custDataLst>
          </p:nvPr>
        </p:nvSpPr>
        <p:spPr bwMode="gray">
          <a:xfrm>
            <a:off x="75109" y="2628528"/>
            <a:ext cx="752475"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err="1">
                <a:solidFill>
                  <a:srgbClr val="003878"/>
                </a:solidFill>
                <a:sym typeface="+mn-lt"/>
              </a:rPr>
              <a:t>OpenLAB</a:t>
            </a:r>
            <a:endParaRPr lang="fr-FR" altLang="fr-FR" sz="1100" dirty="0">
              <a:solidFill>
                <a:srgbClr val="003878"/>
              </a:solidFill>
              <a:sym typeface="+mn-lt"/>
            </a:endParaRPr>
          </a:p>
        </p:txBody>
      </p:sp>
      <p:sp>
        <p:nvSpPr>
          <p:cNvPr id="70" name="Rectangle 69"/>
          <p:cNvSpPr/>
          <p:nvPr/>
        </p:nvSpPr>
        <p:spPr bwMode="auto">
          <a:xfrm>
            <a:off x="417514" y="3496791"/>
            <a:ext cx="5946848" cy="215900"/>
          </a:xfrm>
          <a:prstGeom prst="rect">
            <a:avLst/>
          </a:prstGeom>
          <a:solidFill>
            <a:schemeClr val="accent2">
              <a:lumMod val="40000"/>
              <a:lumOff val="60000"/>
            </a:schemeClr>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200" dirty="0" smtClean="0">
                <a:latin typeface="+mn-lt"/>
              </a:rPr>
              <a:t>Développement - Itération</a:t>
            </a:r>
            <a:endParaRPr lang="fr-FR" sz="1200" dirty="0">
              <a:latin typeface="+mn-lt"/>
            </a:endParaRPr>
          </a:p>
        </p:txBody>
      </p:sp>
      <p:sp>
        <p:nvSpPr>
          <p:cNvPr id="71" name="Rectangle à coins arrondis 70"/>
          <p:cNvSpPr/>
          <p:nvPr/>
        </p:nvSpPr>
        <p:spPr bwMode="auto">
          <a:xfrm>
            <a:off x="417514" y="4431829"/>
            <a:ext cx="5946849" cy="217487"/>
          </a:xfrm>
          <a:prstGeom prst="roundRect">
            <a:avLst/>
          </a:prstGeom>
          <a:solidFill>
            <a:srgbClr val="FF0000"/>
          </a:solidFill>
          <a:ln w="9525" cap="flat" cmpd="sng" algn="ctr">
            <a:noFill/>
            <a:prstDash val="solid"/>
            <a:round/>
            <a:headEnd type="none" w="med" len="med"/>
            <a:tailEnd type="none" w="med" len="med"/>
          </a:ln>
          <a:effectLst/>
        </p:spPr>
        <p:txBody>
          <a:bodyPr anchor="ctr"/>
          <a:lstStyle/>
          <a:p>
            <a:pPr algn="ctr">
              <a:defRPr/>
            </a:pPr>
            <a:r>
              <a:rPr lang="fr-FR" sz="1200" dirty="0">
                <a:latin typeface="+mn-lt"/>
              </a:rPr>
              <a:t>Intégration </a:t>
            </a:r>
            <a:r>
              <a:rPr lang="fr-FR" sz="1200" dirty="0" smtClean="0">
                <a:latin typeface="+mn-lt"/>
              </a:rPr>
              <a:t>partenaires</a:t>
            </a:r>
            <a:endParaRPr lang="fr-FR" sz="1200" dirty="0">
              <a:latin typeface="+mn-lt"/>
            </a:endParaRPr>
          </a:p>
        </p:txBody>
      </p:sp>
      <p:sp>
        <p:nvSpPr>
          <p:cNvPr id="72" name="Rectangle 71"/>
          <p:cNvSpPr/>
          <p:nvPr/>
        </p:nvSpPr>
        <p:spPr bwMode="auto">
          <a:xfrm>
            <a:off x="3430588" y="4001616"/>
            <a:ext cx="3141959" cy="215900"/>
          </a:xfrm>
          <a:prstGeom prst="rect">
            <a:avLst/>
          </a:prstGeom>
          <a:solidFill>
            <a:srgbClr val="00B050"/>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100" dirty="0" smtClean="0">
                <a:latin typeface="+mn-lt"/>
              </a:rPr>
              <a:t>Beta (dont solutions développées par ISU)</a:t>
            </a:r>
            <a:endParaRPr lang="fr-FR" sz="1100" dirty="0">
              <a:latin typeface="+mn-lt"/>
            </a:endParaRPr>
          </a:p>
        </p:txBody>
      </p:sp>
      <p:sp>
        <p:nvSpPr>
          <p:cNvPr id="73" name="Rectangle 72"/>
          <p:cNvSpPr/>
          <p:nvPr/>
        </p:nvSpPr>
        <p:spPr bwMode="auto">
          <a:xfrm>
            <a:off x="6364363" y="5225107"/>
            <a:ext cx="1592013" cy="215900"/>
          </a:xfrm>
          <a:prstGeom prst="rect">
            <a:avLst/>
          </a:prstGeom>
          <a:solidFill>
            <a:schemeClr val="tx2">
              <a:lumMod val="40000"/>
              <a:lumOff val="60000"/>
            </a:schemeClr>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200" dirty="0" smtClean="0">
                <a:latin typeface="+mn-lt"/>
              </a:rPr>
              <a:t>Expérimentation</a:t>
            </a:r>
            <a:endParaRPr lang="fr-FR" sz="1200" dirty="0">
              <a:latin typeface="+mn-lt"/>
            </a:endParaRPr>
          </a:p>
        </p:txBody>
      </p:sp>
      <p:sp>
        <p:nvSpPr>
          <p:cNvPr id="112" name="Rectangle 111"/>
          <p:cNvSpPr/>
          <p:nvPr>
            <p:custDataLst>
              <p:tags r:id="rId6"/>
            </p:custDataLst>
          </p:nvPr>
        </p:nvSpPr>
        <p:spPr bwMode="gray">
          <a:xfrm>
            <a:off x="4067944" y="2581722"/>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#9</a:t>
            </a:r>
          </a:p>
        </p:txBody>
      </p:sp>
      <p:sp>
        <p:nvSpPr>
          <p:cNvPr id="113" name="Rectangle 112"/>
          <p:cNvSpPr/>
          <p:nvPr>
            <p:custDataLst>
              <p:tags r:id="rId7"/>
            </p:custDataLst>
          </p:nvPr>
        </p:nvSpPr>
        <p:spPr bwMode="gray">
          <a:xfrm>
            <a:off x="4716016" y="2581722"/>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#10</a:t>
            </a:r>
          </a:p>
        </p:txBody>
      </p:sp>
      <p:sp>
        <p:nvSpPr>
          <p:cNvPr id="114" name="Rectangle 113"/>
          <p:cNvSpPr/>
          <p:nvPr>
            <p:custDataLst>
              <p:tags r:id="rId8"/>
            </p:custDataLst>
          </p:nvPr>
        </p:nvSpPr>
        <p:spPr bwMode="gray">
          <a:xfrm>
            <a:off x="5364088" y="2581722"/>
            <a:ext cx="514350"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a:t>
            </a:r>
            <a:r>
              <a:rPr lang="de-DE" sz="1200" dirty="0" smtClean="0">
                <a:solidFill>
                  <a:schemeClr val="tx1"/>
                </a:solidFill>
                <a:latin typeface="+mn-lt"/>
              </a:rPr>
              <a:t>11</a:t>
            </a:r>
            <a:endParaRPr lang="de-DE" sz="1200" dirty="0">
              <a:solidFill>
                <a:schemeClr val="tx1"/>
              </a:solidFill>
              <a:latin typeface="+mn-lt"/>
            </a:endParaRPr>
          </a:p>
        </p:txBody>
      </p:sp>
      <p:cxnSp>
        <p:nvCxnSpPr>
          <p:cNvPr id="15391" name="Connecteur droit 125"/>
          <p:cNvCxnSpPr>
            <a:cxnSpLocks noChangeShapeType="1"/>
          </p:cNvCxnSpPr>
          <p:nvPr/>
        </p:nvCxnSpPr>
        <p:spPr bwMode="auto">
          <a:xfrm>
            <a:off x="323850" y="2437383"/>
            <a:ext cx="8724900" cy="0"/>
          </a:xfrm>
          <a:prstGeom prst="line">
            <a:avLst/>
          </a:prstGeom>
          <a:noFill/>
          <a:ln w="9525" algn="ctr">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useBgFill="1">
        <p:nvSpPr>
          <p:cNvPr id="15393" name="Text Placeholder 33"/>
          <p:cNvSpPr>
            <a:spLocks noGrp="1"/>
          </p:cNvSpPr>
          <p:nvPr>
            <p:custDataLst>
              <p:tags r:id="rId9"/>
            </p:custDataLst>
          </p:nvPr>
        </p:nvSpPr>
        <p:spPr bwMode="gray">
          <a:xfrm>
            <a:off x="2267744" y="6084912"/>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a:solidFill>
                  <a:srgbClr val="003878"/>
                </a:solidFill>
                <a:sym typeface="+mn-lt"/>
              </a:rPr>
              <a:t>2015</a:t>
            </a:r>
          </a:p>
        </p:txBody>
      </p:sp>
      <p:sp>
        <p:nvSpPr>
          <p:cNvPr id="130" name="Isosceles Triangle 111"/>
          <p:cNvSpPr/>
          <p:nvPr>
            <p:custDataLst>
              <p:tags r:id="rId10"/>
            </p:custDataLst>
          </p:nvPr>
        </p:nvSpPr>
        <p:spPr bwMode="gray">
          <a:xfrm>
            <a:off x="2553742" y="5899174"/>
            <a:ext cx="146050" cy="127000"/>
          </a:xfrm>
          <a:prstGeom prst="triangle">
            <a:avLst>
              <a:gd name="adj" fmla="val 50000"/>
            </a:avLst>
          </a:prstGeom>
          <a:solidFill>
            <a:schemeClr val="tx1"/>
          </a:solidFill>
          <a:ln w="9525" cap="flat" cmpd="sng" algn="ctr">
            <a:solidFill>
              <a:srgbClr val="DC6E00"/>
            </a:solidFill>
            <a:prstDash val="solid"/>
            <a:round/>
            <a:headEnd type="none" w="med" len="med"/>
            <a:tailEnd type="none" w="med" len="med"/>
          </a:ln>
          <a:effectLst/>
        </p:spPr>
        <p:txBody>
          <a:bodyPr tIns="91440" bIns="91440"/>
          <a:lstStyle/>
          <a:p>
            <a:pPr algn="ctr" defTabSz="889000" eaLnBrk="1" hangingPunct="1">
              <a:defRPr/>
            </a:pPr>
            <a:endParaRPr lang="de-DE" sz="1400" dirty="0">
              <a:solidFill>
                <a:schemeClr val="tx1"/>
              </a:solidFill>
              <a:latin typeface="+mn-lt"/>
            </a:endParaRPr>
          </a:p>
        </p:txBody>
      </p:sp>
      <p:sp>
        <p:nvSpPr>
          <p:cNvPr id="133" name="Rectangle 132"/>
          <p:cNvSpPr/>
          <p:nvPr>
            <p:custDataLst>
              <p:tags r:id="rId11"/>
            </p:custDataLst>
          </p:nvPr>
        </p:nvSpPr>
        <p:spPr bwMode="gray">
          <a:xfrm>
            <a:off x="6084168" y="2581722"/>
            <a:ext cx="515937" cy="225425"/>
          </a:xfrm>
          <a:prstGeom prst="rect">
            <a:avLst/>
          </a:prstGeom>
          <a:solidFill>
            <a:srgbClr val="B2B2B2"/>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eaLnBrk="1" hangingPunct="1">
              <a:defRPr/>
            </a:pPr>
            <a:r>
              <a:rPr lang="de-DE" sz="1200" dirty="0">
                <a:solidFill>
                  <a:schemeClr val="tx1"/>
                </a:solidFill>
                <a:latin typeface="+mn-lt"/>
              </a:rPr>
              <a:t>#16</a:t>
            </a:r>
          </a:p>
        </p:txBody>
      </p:sp>
      <p:sp>
        <p:nvSpPr>
          <p:cNvPr id="37" name="ZoneTexte 36"/>
          <p:cNvSpPr txBox="1"/>
          <p:nvPr/>
        </p:nvSpPr>
        <p:spPr>
          <a:xfrm>
            <a:off x="7510685" y="2104920"/>
            <a:ext cx="390525" cy="338138"/>
          </a:xfrm>
          <a:prstGeom prst="rect">
            <a:avLst/>
          </a:prstGeom>
          <a:noFill/>
        </p:spPr>
        <p:txBody>
          <a:bodyPr wrap="none">
            <a:spAutoFit/>
          </a:bodyPr>
          <a:lstStyle/>
          <a:p>
            <a:pPr>
              <a:defRPr/>
            </a:pPr>
            <a:r>
              <a:rPr lang="fr-FR" sz="1600" dirty="0">
                <a:solidFill>
                  <a:schemeClr val="tx2">
                    <a:lumMod val="65000"/>
                    <a:lumOff val="35000"/>
                  </a:schemeClr>
                </a:solidFill>
                <a:latin typeface="Arial"/>
              </a:rPr>
              <a:t>…</a:t>
            </a:r>
          </a:p>
        </p:txBody>
      </p:sp>
      <p:sp useBgFill="1">
        <p:nvSpPr>
          <p:cNvPr id="38" name="Text Placeholder 33"/>
          <p:cNvSpPr>
            <a:spLocks noGrp="1"/>
          </p:cNvSpPr>
          <p:nvPr>
            <p:custDataLst>
              <p:tags r:id="rId12"/>
            </p:custDataLst>
          </p:nvPr>
        </p:nvSpPr>
        <p:spPr bwMode="gray">
          <a:xfrm>
            <a:off x="7596336" y="6021412"/>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smtClean="0">
                <a:solidFill>
                  <a:srgbClr val="003878"/>
                </a:solidFill>
                <a:sym typeface="+mn-lt"/>
              </a:rPr>
              <a:t>2016</a:t>
            </a:r>
            <a:endParaRPr lang="fr-FR" altLang="fr-FR" sz="1100" dirty="0">
              <a:solidFill>
                <a:srgbClr val="003878"/>
              </a:solidFill>
              <a:sym typeface="+mn-lt"/>
            </a:endParaRPr>
          </a:p>
        </p:txBody>
      </p:sp>
      <p:sp>
        <p:nvSpPr>
          <p:cNvPr id="39" name="Isosceles Triangle 111"/>
          <p:cNvSpPr/>
          <p:nvPr>
            <p:custDataLst>
              <p:tags r:id="rId13"/>
            </p:custDataLst>
          </p:nvPr>
        </p:nvSpPr>
        <p:spPr bwMode="gray">
          <a:xfrm>
            <a:off x="7884368" y="5835674"/>
            <a:ext cx="146050" cy="127000"/>
          </a:xfrm>
          <a:prstGeom prst="triangle">
            <a:avLst>
              <a:gd name="adj" fmla="val 50000"/>
            </a:avLst>
          </a:prstGeom>
          <a:solidFill>
            <a:schemeClr val="tx1"/>
          </a:solidFill>
          <a:ln w="9525" cap="flat" cmpd="sng" algn="ctr">
            <a:solidFill>
              <a:srgbClr val="DC6E00"/>
            </a:solidFill>
            <a:prstDash val="solid"/>
            <a:round/>
            <a:headEnd type="none" w="med" len="med"/>
            <a:tailEnd type="none" w="med" len="med"/>
          </a:ln>
          <a:effectLst/>
        </p:spPr>
        <p:txBody>
          <a:bodyPr tIns="91440" bIns="91440"/>
          <a:lstStyle/>
          <a:p>
            <a:pPr algn="ctr" defTabSz="889000" eaLnBrk="1" hangingPunct="1">
              <a:defRPr/>
            </a:pPr>
            <a:endParaRPr lang="de-DE" sz="1400" dirty="0">
              <a:solidFill>
                <a:schemeClr val="tx1"/>
              </a:solidFill>
              <a:latin typeface="+mn-lt"/>
            </a:endParaRPr>
          </a:p>
        </p:txBody>
      </p:sp>
      <p:sp>
        <p:nvSpPr>
          <p:cNvPr id="48" name="Rectangle 47"/>
          <p:cNvSpPr/>
          <p:nvPr/>
        </p:nvSpPr>
        <p:spPr bwMode="auto">
          <a:xfrm>
            <a:off x="7956376" y="5517356"/>
            <a:ext cx="1186944" cy="215900"/>
          </a:xfrm>
          <a:prstGeom prst="rect">
            <a:avLst/>
          </a:prstGeom>
          <a:solidFill>
            <a:srgbClr val="92D050"/>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200" dirty="0" smtClean="0">
                <a:latin typeface="+mn-lt"/>
              </a:rPr>
              <a:t>Généralisation</a:t>
            </a:r>
            <a:endParaRPr lang="fr-FR" sz="1200" dirty="0">
              <a:latin typeface="+mn-lt"/>
            </a:endParaRPr>
          </a:p>
        </p:txBody>
      </p:sp>
      <p:grpSp>
        <p:nvGrpSpPr>
          <p:cNvPr id="15" name="Groupe 14"/>
          <p:cNvGrpSpPr/>
          <p:nvPr/>
        </p:nvGrpSpPr>
        <p:grpSpPr>
          <a:xfrm>
            <a:off x="1475656" y="2078608"/>
            <a:ext cx="6492164" cy="3820566"/>
            <a:chOff x="1475656" y="2006600"/>
            <a:chExt cx="6492164" cy="3448050"/>
          </a:xfrm>
        </p:grpSpPr>
        <p:cxnSp>
          <p:nvCxnSpPr>
            <p:cNvPr id="15369" name="Connecteur droit 9"/>
            <p:cNvCxnSpPr>
              <a:cxnSpLocks noChangeShapeType="1"/>
            </p:cNvCxnSpPr>
            <p:nvPr/>
          </p:nvCxnSpPr>
          <p:spPr bwMode="auto">
            <a:xfrm>
              <a:off x="1475656" y="2006600"/>
              <a:ext cx="0" cy="34004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70" name="Connecteur droit 10"/>
            <p:cNvCxnSpPr>
              <a:cxnSpLocks noChangeShapeType="1"/>
            </p:cNvCxnSpPr>
            <p:nvPr/>
          </p:nvCxnSpPr>
          <p:spPr bwMode="auto">
            <a:xfrm>
              <a:off x="2627784" y="2006600"/>
              <a:ext cx="0" cy="3438525"/>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cxnSp>
          <p:nvCxnSpPr>
            <p:cNvPr id="15371" name="Connecteur droit 11"/>
            <p:cNvCxnSpPr>
              <a:cxnSpLocks noChangeShapeType="1"/>
            </p:cNvCxnSpPr>
            <p:nvPr/>
          </p:nvCxnSpPr>
          <p:spPr bwMode="auto">
            <a:xfrm>
              <a:off x="3995936" y="2006600"/>
              <a:ext cx="0" cy="34004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72" name="Connecteur droit 12"/>
            <p:cNvCxnSpPr>
              <a:cxnSpLocks noChangeShapeType="1"/>
            </p:cNvCxnSpPr>
            <p:nvPr/>
          </p:nvCxnSpPr>
          <p:spPr bwMode="auto">
            <a:xfrm>
              <a:off x="5292080" y="2006600"/>
              <a:ext cx="0" cy="3400424"/>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73" name="Connecteur droit 13"/>
            <p:cNvCxnSpPr>
              <a:cxnSpLocks noChangeShapeType="1"/>
            </p:cNvCxnSpPr>
            <p:nvPr/>
          </p:nvCxnSpPr>
          <p:spPr bwMode="auto">
            <a:xfrm>
              <a:off x="5940152" y="2006600"/>
              <a:ext cx="0" cy="34004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15379" name="Connecteur droit 48"/>
            <p:cNvCxnSpPr>
              <a:cxnSpLocks noChangeShapeType="1"/>
            </p:cNvCxnSpPr>
            <p:nvPr/>
          </p:nvCxnSpPr>
          <p:spPr bwMode="auto">
            <a:xfrm>
              <a:off x="6732240" y="2006600"/>
              <a:ext cx="0" cy="3400425"/>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36" name="Connecteur droit 48"/>
            <p:cNvCxnSpPr>
              <a:cxnSpLocks noChangeShapeType="1"/>
            </p:cNvCxnSpPr>
            <p:nvPr/>
          </p:nvCxnSpPr>
          <p:spPr bwMode="auto">
            <a:xfrm>
              <a:off x="7380312" y="2008590"/>
              <a:ext cx="8679" cy="3388751"/>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cxnSp>
          <p:nvCxnSpPr>
            <p:cNvPr id="49" name="Connecteur droit 10"/>
            <p:cNvCxnSpPr>
              <a:cxnSpLocks noChangeShapeType="1"/>
            </p:cNvCxnSpPr>
            <p:nvPr/>
          </p:nvCxnSpPr>
          <p:spPr bwMode="auto">
            <a:xfrm>
              <a:off x="7967820" y="2016125"/>
              <a:ext cx="0" cy="3438525"/>
            </a:xfrm>
            <a:prstGeom prst="line">
              <a:avLst/>
            </a:prstGeom>
            <a:noFill/>
            <a:ln w="25400" algn="ctr">
              <a:solidFill>
                <a:schemeClr val="tx1"/>
              </a:solidFill>
              <a:round/>
              <a:headEnd/>
              <a:tailEnd/>
            </a:ln>
            <a:extLst>
              <a:ext uri="{909E8E84-426E-40DD-AFC4-6F175D3DCCD1}">
                <a14:hiddenFill xmlns:a14="http://schemas.microsoft.com/office/drawing/2010/main">
                  <a:noFill/>
                </a14:hiddenFill>
              </a:ext>
            </a:extLst>
          </p:spPr>
        </p:cxnSp>
      </p:grpSp>
      <p:sp>
        <p:nvSpPr>
          <p:cNvPr id="40" name="Rectangle à coins arrondis 39"/>
          <p:cNvSpPr/>
          <p:nvPr/>
        </p:nvSpPr>
        <p:spPr bwMode="auto">
          <a:xfrm>
            <a:off x="3197151" y="4864943"/>
            <a:ext cx="5946849" cy="217487"/>
          </a:xfrm>
          <a:prstGeom prst="roundRect">
            <a:avLst/>
          </a:prstGeom>
          <a:solidFill>
            <a:srgbClr val="FFC000"/>
          </a:solidFill>
          <a:ln w="9525" cap="flat" cmpd="sng" algn="ctr">
            <a:noFill/>
            <a:prstDash val="solid"/>
            <a:round/>
            <a:headEnd type="none" w="med" len="med"/>
            <a:tailEnd type="none" w="med" len="med"/>
          </a:ln>
          <a:effectLst/>
        </p:spPr>
        <p:txBody>
          <a:bodyPr anchor="ctr"/>
          <a:lstStyle/>
          <a:p>
            <a:pPr algn="ctr">
              <a:defRPr/>
            </a:pPr>
            <a:r>
              <a:rPr lang="fr-FR" sz="1200" dirty="0" smtClean="0">
                <a:latin typeface="+mn-lt"/>
              </a:rPr>
              <a:t>Sécurisation (dont CNIL &amp; ANSSI) et mise à l’échelle</a:t>
            </a:r>
            <a:endParaRPr lang="fr-FR" sz="1200" dirty="0">
              <a:latin typeface="+mn-lt"/>
            </a:endParaRPr>
          </a:p>
        </p:txBody>
      </p:sp>
      <p:sp>
        <p:nvSpPr>
          <p:cNvPr id="41" name="Isosceles Triangle 111"/>
          <p:cNvSpPr/>
          <p:nvPr>
            <p:custDataLst>
              <p:tags r:id="rId14"/>
            </p:custDataLst>
          </p:nvPr>
        </p:nvSpPr>
        <p:spPr bwMode="gray">
          <a:xfrm>
            <a:off x="1979712" y="3719078"/>
            <a:ext cx="146050" cy="127000"/>
          </a:xfrm>
          <a:prstGeom prst="triangle">
            <a:avLst>
              <a:gd name="adj" fmla="val 50000"/>
            </a:avLst>
          </a:prstGeom>
          <a:solidFill>
            <a:schemeClr val="tx1"/>
          </a:solidFill>
          <a:ln w="9525" cap="flat" cmpd="sng" algn="ctr">
            <a:solidFill>
              <a:srgbClr val="DC6E00"/>
            </a:solidFill>
            <a:prstDash val="solid"/>
            <a:round/>
            <a:headEnd type="none" w="med" len="med"/>
            <a:tailEnd type="none" w="med" len="med"/>
          </a:ln>
          <a:effectLst/>
        </p:spPr>
        <p:txBody>
          <a:bodyPr tIns="91440" bIns="91440"/>
          <a:lstStyle/>
          <a:p>
            <a:pPr algn="ctr" defTabSz="889000" eaLnBrk="1" hangingPunct="1">
              <a:defRPr/>
            </a:pPr>
            <a:endParaRPr lang="de-DE" sz="1400" dirty="0">
              <a:solidFill>
                <a:schemeClr val="tx1"/>
              </a:solidFill>
              <a:latin typeface="+mn-lt"/>
            </a:endParaRPr>
          </a:p>
        </p:txBody>
      </p:sp>
      <p:sp>
        <p:nvSpPr>
          <p:cNvPr id="42" name="Text Placeholder 33"/>
          <p:cNvSpPr>
            <a:spLocks noGrp="1"/>
          </p:cNvSpPr>
          <p:nvPr>
            <p:custDataLst>
              <p:tags r:id="rId15"/>
            </p:custDataLst>
          </p:nvPr>
        </p:nvSpPr>
        <p:spPr bwMode="gray">
          <a:xfrm>
            <a:off x="1403648" y="3928839"/>
            <a:ext cx="1259190" cy="370122"/>
          </a:xfrm>
          <a:prstGeom prst="rect">
            <a:avLst/>
          </a:prstGeom>
          <a:noFill/>
          <a:ln>
            <a:noFill/>
          </a:ln>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800" b="1" dirty="0" smtClean="0">
                <a:solidFill>
                  <a:srgbClr val="00B050"/>
                </a:solidFill>
                <a:sym typeface="+mn-lt"/>
              </a:rPr>
              <a:t>1</a:t>
            </a:r>
            <a:r>
              <a:rPr lang="fr-FR" altLang="fr-FR" sz="800" b="1" baseline="30000" dirty="0" smtClean="0">
                <a:solidFill>
                  <a:srgbClr val="00B050"/>
                </a:solidFill>
                <a:sym typeface="+mn-lt"/>
              </a:rPr>
              <a:t>er</a:t>
            </a:r>
            <a:r>
              <a:rPr lang="fr-FR" altLang="fr-FR" sz="800" b="1" dirty="0" smtClean="0">
                <a:solidFill>
                  <a:srgbClr val="00B050"/>
                </a:solidFill>
                <a:sym typeface="+mn-lt"/>
              </a:rPr>
              <a:t> niveaux de services</a:t>
            </a:r>
          </a:p>
          <a:p>
            <a:pPr algn="ctr">
              <a:spcBef>
                <a:spcPct val="0"/>
              </a:spcBef>
            </a:pPr>
            <a:r>
              <a:rPr lang="fr-FR" altLang="fr-FR" sz="800" b="1" dirty="0" smtClean="0">
                <a:solidFill>
                  <a:srgbClr val="00B050"/>
                </a:solidFill>
                <a:sym typeface="+mn-lt"/>
              </a:rPr>
              <a:t>opérationnels</a:t>
            </a:r>
            <a:endParaRPr lang="fr-FR" altLang="fr-FR" sz="800" b="1" dirty="0">
              <a:solidFill>
                <a:srgbClr val="00B050"/>
              </a:solidFill>
              <a:sym typeface="+mn-lt"/>
            </a:endParaRPr>
          </a:p>
        </p:txBody>
      </p:sp>
      <p:sp>
        <p:nvSpPr>
          <p:cNvPr id="52" name="Rectangle 51"/>
          <p:cNvSpPr/>
          <p:nvPr/>
        </p:nvSpPr>
        <p:spPr bwMode="auto">
          <a:xfrm>
            <a:off x="4559603" y="2996952"/>
            <a:ext cx="3036733" cy="215900"/>
          </a:xfrm>
          <a:prstGeom prst="rect">
            <a:avLst/>
          </a:prstGeom>
          <a:solidFill>
            <a:schemeClr val="tx2">
              <a:lumMod val="40000"/>
              <a:lumOff val="60000"/>
            </a:schemeClr>
          </a:solid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000" dirty="0" smtClean="0">
                <a:latin typeface="+mn-lt"/>
              </a:rPr>
              <a:t>Etudes </a:t>
            </a:r>
            <a:r>
              <a:rPr lang="fr-FR" sz="1000" dirty="0" err="1" smtClean="0">
                <a:latin typeface="+mn-lt"/>
              </a:rPr>
              <a:t>Nudge</a:t>
            </a:r>
            <a:r>
              <a:rPr lang="fr-FR" sz="1000" dirty="0" smtClean="0">
                <a:latin typeface="+mn-lt"/>
              </a:rPr>
              <a:t> et parcours Usager</a:t>
            </a:r>
            <a:endParaRPr lang="fr-FR" sz="1000" dirty="0">
              <a:latin typeface="+mn-lt"/>
            </a:endParaRPr>
          </a:p>
        </p:txBody>
      </p:sp>
      <p:sp>
        <p:nvSpPr>
          <p:cNvPr id="44" name="Rectangle 43"/>
          <p:cNvSpPr/>
          <p:nvPr/>
        </p:nvSpPr>
        <p:spPr bwMode="auto">
          <a:xfrm>
            <a:off x="6876256" y="3503178"/>
            <a:ext cx="2247833" cy="209513"/>
          </a:xfrm>
          <a:prstGeom prst="rect">
            <a:avLst/>
          </a:prstGeom>
          <a:blipFill>
            <a:blip r:embed="rId23"/>
            <a:tile tx="0" ty="0" sx="100000" sy="100000" flip="none" algn="tl"/>
          </a:blipFill>
          <a:ln w="9525" cap="flat" cmpd="sng" algn="ctr">
            <a:solidFill>
              <a:srgbClr val="B2B2B2"/>
            </a:solidFill>
            <a:prstDash val="solid"/>
            <a:round/>
            <a:headEnd type="none" w="med" len="med"/>
            <a:tailEnd type="none" w="med" len="med"/>
          </a:ln>
          <a:effectLst/>
        </p:spPr>
        <p:txBody>
          <a:bodyPr tIns="91440" bIns="91440" anchor="ctr"/>
          <a:lstStyle/>
          <a:p>
            <a:pPr algn="ctr" defTabSz="889000">
              <a:defRPr/>
            </a:pPr>
            <a:r>
              <a:rPr lang="fr-FR" sz="1200" dirty="0" smtClean="0">
                <a:latin typeface="+mn-lt"/>
              </a:rPr>
              <a:t>MCO correctif/évolutif</a:t>
            </a:r>
            <a:endParaRPr lang="fr-FR" sz="1200" dirty="0">
              <a:latin typeface="+mn-lt"/>
            </a:endParaRPr>
          </a:p>
        </p:txBody>
      </p:sp>
      <p:sp>
        <p:nvSpPr>
          <p:cNvPr id="45" name="Isosceles Triangle 111"/>
          <p:cNvSpPr/>
          <p:nvPr>
            <p:custDataLst>
              <p:tags r:id="rId16"/>
            </p:custDataLst>
          </p:nvPr>
        </p:nvSpPr>
        <p:spPr bwMode="gray">
          <a:xfrm flipV="1">
            <a:off x="5464869" y="1933848"/>
            <a:ext cx="146050" cy="127000"/>
          </a:xfrm>
          <a:prstGeom prst="triangle">
            <a:avLst>
              <a:gd name="adj" fmla="val 50000"/>
            </a:avLst>
          </a:prstGeom>
          <a:solidFill>
            <a:schemeClr val="tx1"/>
          </a:solidFill>
          <a:ln w="9525" cap="flat" cmpd="sng" algn="ctr">
            <a:solidFill>
              <a:srgbClr val="DC6E00"/>
            </a:solidFill>
            <a:prstDash val="solid"/>
            <a:round/>
            <a:headEnd type="none" w="med" len="med"/>
            <a:tailEnd type="none" w="med" len="med"/>
          </a:ln>
          <a:effectLst/>
        </p:spPr>
        <p:txBody>
          <a:bodyPr tIns="91440" bIns="91440"/>
          <a:lstStyle/>
          <a:p>
            <a:pPr algn="ctr" defTabSz="889000" eaLnBrk="1" hangingPunct="1">
              <a:defRPr/>
            </a:pPr>
            <a:endParaRPr lang="de-DE" sz="1400" dirty="0">
              <a:solidFill>
                <a:schemeClr val="tx1"/>
              </a:solidFill>
              <a:latin typeface="+mn-lt"/>
            </a:endParaRPr>
          </a:p>
        </p:txBody>
      </p:sp>
      <p:sp>
        <p:nvSpPr>
          <p:cNvPr id="47" name="Isosceles Triangle 111"/>
          <p:cNvSpPr/>
          <p:nvPr>
            <p:custDataLst>
              <p:tags r:id="rId17"/>
            </p:custDataLst>
          </p:nvPr>
        </p:nvSpPr>
        <p:spPr bwMode="gray">
          <a:xfrm flipV="1">
            <a:off x="7665302" y="1937271"/>
            <a:ext cx="146050" cy="127000"/>
          </a:xfrm>
          <a:prstGeom prst="triangle">
            <a:avLst>
              <a:gd name="adj" fmla="val 50000"/>
            </a:avLst>
          </a:prstGeom>
          <a:solidFill>
            <a:schemeClr val="tx1"/>
          </a:solidFill>
          <a:ln w="9525" cap="flat" cmpd="sng" algn="ctr">
            <a:solidFill>
              <a:srgbClr val="DC6E00"/>
            </a:solidFill>
            <a:prstDash val="solid"/>
            <a:round/>
            <a:headEnd type="none" w="med" len="med"/>
            <a:tailEnd type="none" w="med" len="med"/>
          </a:ln>
          <a:effectLst/>
        </p:spPr>
        <p:txBody>
          <a:bodyPr tIns="91440" bIns="91440"/>
          <a:lstStyle/>
          <a:p>
            <a:pPr algn="ctr" defTabSz="889000" eaLnBrk="1" hangingPunct="1">
              <a:defRPr/>
            </a:pPr>
            <a:endParaRPr lang="de-DE" sz="1400" dirty="0">
              <a:solidFill>
                <a:schemeClr val="tx1"/>
              </a:solidFill>
              <a:latin typeface="+mn-lt"/>
            </a:endParaRPr>
          </a:p>
        </p:txBody>
      </p:sp>
      <p:sp useBgFill="1">
        <p:nvSpPr>
          <p:cNvPr id="51" name="Text Placeholder 33"/>
          <p:cNvSpPr>
            <a:spLocks noGrp="1"/>
          </p:cNvSpPr>
          <p:nvPr>
            <p:custDataLst>
              <p:tags r:id="rId18"/>
            </p:custDataLst>
          </p:nvPr>
        </p:nvSpPr>
        <p:spPr bwMode="gray">
          <a:xfrm>
            <a:off x="5148064" y="1751371"/>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smtClean="0">
                <a:solidFill>
                  <a:srgbClr val="003878"/>
                </a:solidFill>
                <a:sym typeface="+mn-lt"/>
              </a:rPr>
              <a:t>Choix</a:t>
            </a:r>
            <a:endParaRPr lang="fr-FR" altLang="fr-FR" sz="1100" dirty="0">
              <a:solidFill>
                <a:srgbClr val="003878"/>
              </a:solidFill>
              <a:sym typeface="+mn-lt"/>
            </a:endParaRPr>
          </a:p>
        </p:txBody>
      </p:sp>
      <p:sp useBgFill="1">
        <p:nvSpPr>
          <p:cNvPr id="53" name="Text Placeholder 33"/>
          <p:cNvSpPr>
            <a:spLocks noGrp="1"/>
          </p:cNvSpPr>
          <p:nvPr>
            <p:custDataLst>
              <p:tags r:id="rId19"/>
            </p:custDataLst>
          </p:nvPr>
        </p:nvSpPr>
        <p:spPr bwMode="gray">
          <a:xfrm>
            <a:off x="7380312" y="1751371"/>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smtClean="0">
                <a:solidFill>
                  <a:srgbClr val="003878"/>
                </a:solidFill>
                <a:sym typeface="+mn-lt"/>
              </a:rPr>
              <a:t>Actif</a:t>
            </a:r>
            <a:endParaRPr lang="fr-FR" altLang="fr-FR" sz="1100" dirty="0">
              <a:solidFill>
                <a:srgbClr val="003878"/>
              </a:solidFill>
              <a:sym typeface="+mn-lt"/>
            </a:endParaRPr>
          </a:p>
        </p:txBody>
      </p:sp>
      <p:sp useBgFill="1">
        <p:nvSpPr>
          <p:cNvPr id="54" name="Text Placeholder 33"/>
          <p:cNvSpPr>
            <a:spLocks noGrp="1"/>
          </p:cNvSpPr>
          <p:nvPr>
            <p:custDataLst>
              <p:tags r:id="rId20"/>
            </p:custDataLst>
          </p:nvPr>
        </p:nvSpPr>
        <p:spPr bwMode="gray">
          <a:xfrm>
            <a:off x="6269385" y="1764432"/>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smtClean="0">
                <a:solidFill>
                  <a:srgbClr val="003878"/>
                </a:solidFill>
                <a:sym typeface="+mn-lt"/>
              </a:rPr>
              <a:t>Armement</a:t>
            </a:r>
            <a:endParaRPr lang="fr-FR" altLang="fr-FR" sz="1100" dirty="0">
              <a:solidFill>
                <a:srgbClr val="003878"/>
              </a:solidFill>
              <a:sym typeface="+mn-lt"/>
            </a:endParaRPr>
          </a:p>
        </p:txBody>
      </p:sp>
      <p:sp>
        <p:nvSpPr>
          <p:cNvPr id="4" name="Accolade fermante 3"/>
          <p:cNvSpPr/>
          <p:nvPr/>
        </p:nvSpPr>
        <p:spPr bwMode="auto">
          <a:xfrm>
            <a:off x="8100392" y="1628800"/>
            <a:ext cx="144016" cy="371971"/>
          </a:xfrm>
          <a:prstGeom prst="righ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useBgFill="1">
        <p:nvSpPr>
          <p:cNvPr id="55" name="Text Placeholder 33"/>
          <p:cNvSpPr>
            <a:spLocks noGrp="1"/>
          </p:cNvSpPr>
          <p:nvPr>
            <p:custDataLst>
              <p:tags r:id="rId21"/>
            </p:custDataLst>
          </p:nvPr>
        </p:nvSpPr>
        <p:spPr bwMode="gray">
          <a:xfrm>
            <a:off x="6269385" y="1484784"/>
            <a:ext cx="750887" cy="152400"/>
          </a:xfrm>
          <a:prstGeom prst="rect">
            <a:avLst/>
          </a:prstGeom>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lvl1pPr defTabSz="889000">
              <a:spcBef>
                <a:spcPts val="350"/>
              </a:spcBef>
              <a:defRPr sz="1400">
                <a:solidFill>
                  <a:srgbClr val="1D4896"/>
                </a:solidFill>
                <a:latin typeface="Arial" pitchFamily="34" charset="0"/>
                <a:ea typeface="ＭＳ Ｐゴシック" pitchFamily="34" charset="-128"/>
              </a:defRPr>
            </a:lvl1pPr>
            <a:lvl2pPr marL="444500" indent="-222250" defTabSz="889000">
              <a:spcBef>
                <a:spcPts val="300"/>
              </a:spcBef>
              <a:defRPr sz="1200">
                <a:solidFill>
                  <a:srgbClr val="000000"/>
                </a:solidFill>
                <a:latin typeface="Arial" pitchFamily="34" charset="0"/>
                <a:ea typeface="ＭＳ Ｐゴシック" pitchFamily="34" charset="-128"/>
              </a:defRPr>
            </a:lvl2pPr>
            <a:lvl3pPr marL="889000" indent="-222250" defTabSz="889000">
              <a:spcBef>
                <a:spcPts val="300"/>
              </a:spcBef>
              <a:defRPr sz="1200">
                <a:solidFill>
                  <a:srgbClr val="000000"/>
                </a:solidFill>
                <a:latin typeface="Arial" pitchFamily="34" charset="0"/>
                <a:ea typeface="ＭＳ Ｐゴシック" pitchFamily="34" charset="-128"/>
              </a:defRPr>
            </a:lvl3pPr>
            <a:lvl4pPr marL="1338263" indent="-227013" defTabSz="889000">
              <a:spcBef>
                <a:spcPts val="300"/>
              </a:spcBef>
              <a:defRPr sz="1200">
                <a:solidFill>
                  <a:srgbClr val="000000"/>
                </a:solidFill>
                <a:latin typeface="Arial" pitchFamily="34" charset="0"/>
                <a:ea typeface="ＭＳ Ｐゴシック" pitchFamily="34" charset="-128"/>
              </a:defRPr>
            </a:lvl4pPr>
            <a:lvl5pPr marL="1998663" indent="-220663" defTabSz="889000">
              <a:spcBef>
                <a:spcPts val="300"/>
              </a:spcBef>
              <a:defRPr sz="1200">
                <a:solidFill>
                  <a:srgbClr val="000000"/>
                </a:solidFill>
                <a:latin typeface="Arial" pitchFamily="34" charset="0"/>
                <a:ea typeface="ＭＳ Ｐゴシック" pitchFamily="34" charset="-128"/>
              </a:defRPr>
            </a:lvl5pPr>
            <a:lvl6pPr marL="24558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6pPr>
            <a:lvl7pPr marL="29130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7pPr>
            <a:lvl8pPr marL="33702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8pPr>
            <a:lvl9pPr marL="3827463" indent="-220663" defTabSz="889000" eaLnBrk="0" fontAlgn="base" hangingPunct="0">
              <a:spcBef>
                <a:spcPts val="300"/>
              </a:spcBef>
              <a:spcAft>
                <a:spcPct val="0"/>
              </a:spcAft>
              <a:buClr>
                <a:srgbClr val="000000"/>
              </a:buClr>
              <a:buSzPct val="100000"/>
              <a:buFont typeface="Times New Roman" pitchFamily="18" charset="0"/>
              <a:defRPr sz="1200">
                <a:solidFill>
                  <a:srgbClr val="000000"/>
                </a:solidFill>
                <a:latin typeface="Arial" pitchFamily="34" charset="0"/>
                <a:ea typeface="ＭＳ Ｐゴシック" pitchFamily="34" charset="-128"/>
              </a:defRPr>
            </a:lvl9pPr>
          </a:lstStyle>
          <a:p>
            <a:pPr algn="ctr">
              <a:spcBef>
                <a:spcPct val="0"/>
              </a:spcBef>
            </a:pPr>
            <a:r>
              <a:rPr lang="fr-FR" altLang="fr-FR" sz="1100" dirty="0" smtClean="0">
                <a:solidFill>
                  <a:srgbClr val="003878"/>
                </a:solidFill>
                <a:sym typeface="+mn-lt"/>
              </a:rPr>
              <a:t>Opérateur</a:t>
            </a:r>
            <a:endParaRPr lang="fr-FR" altLang="fr-FR" sz="1100" dirty="0">
              <a:solidFill>
                <a:srgbClr val="003878"/>
              </a:solidFill>
              <a:sym typeface="+mn-lt"/>
            </a:endParaRPr>
          </a:p>
        </p:txBody>
      </p:sp>
      <p:sp>
        <p:nvSpPr>
          <p:cNvPr id="56" name="Accolade fermante 55"/>
          <p:cNvSpPr/>
          <p:nvPr/>
        </p:nvSpPr>
        <p:spPr bwMode="auto">
          <a:xfrm flipH="1">
            <a:off x="5178871" y="1628800"/>
            <a:ext cx="144016" cy="371971"/>
          </a:xfrm>
          <a:prstGeom prst="rightBrace">
            <a:avLst/>
          </a:prstGeom>
          <a:no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
        <p:nvSpPr>
          <p:cNvPr id="2" name="Rectangle 1"/>
          <p:cNvSpPr/>
          <p:nvPr/>
        </p:nvSpPr>
        <p:spPr bwMode="auto">
          <a:xfrm>
            <a:off x="3197151" y="6453336"/>
            <a:ext cx="2629470" cy="332656"/>
          </a:xfrm>
          <a:prstGeom prst="rect">
            <a:avLst/>
          </a:prstGeom>
          <a:ln>
            <a:headEnd type="none" w="med" len="med"/>
            <a:tailEnd type="none" w="med" len="med"/>
          </a:ln>
          <a:extLst/>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a:ln>
                <a:noFill/>
              </a:ln>
              <a:solidFill>
                <a:srgbClr val="000000"/>
              </a:solidFill>
              <a:effectLst/>
              <a:latin typeface="Arial" charset="0"/>
              <a:ea typeface="ＭＳ Ｐゴシック" charset="0"/>
              <a:cs typeface="ＭＳ Ｐゴシック" charset="0"/>
            </a:endParaRPr>
          </a:p>
        </p:txBody>
      </p:sp>
    </p:spTree>
    <p:extLst>
      <p:ext uri="{BB962C8B-B14F-4D97-AF65-F5344CB8AC3E}">
        <p14:creationId xmlns:p14="http://schemas.microsoft.com/office/powerpoint/2010/main" val="322672060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eDP.ZG4x6Uuq28nVI2nZc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eDP.ZG4x6Uuq28nVI2nZcw"/>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eDP.ZG4x6Uuq28nVI2nZc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eDP.ZG4x6Uuq28nVI2nZcw"/>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eDP.ZG4x6Uuq28nVI2nZc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ZFDivoTN5EKdD4yCFNMgL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9b06HXw1V0iU1D4U8uwf2w"/>
</p:tagLst>
</file>

<file path=ppt/theme/theme1.xml><?xml version="1.0" encoding="utf-8"?>
<a:theme xmlns:a="http://schemas.openxmlformats.org/drawingml/2006/main" name="Présentation DISIC">
  <a:themeElements>
    <a:clrScheme name="">
      <a:dk1>
        <a:srgbClr val="000000"/>
      </a:dk1>
      <a:lt1>
        <a:srgbClr val="FFFFFF"/>
      </a:lt1>
      <a:dk2>
        <a:srgbClr val="1D4896"/>
      </a:dk2>
      <a:lt2>
        <a:srgbClr val="808080"/>
      </a:lt2>
      <a:accent1>
        <a:srgbClr val="D6D6D0"/>
      </a:accent1>
      <a:accent2>
        <a:srgbClr val="E32624"/>
      </a:accent2>
      <a:accent3>
        <a:srgbClr val="FFFFFF"/>
      </a:accent3>
      <a:accent4>
        <a:srgbClr val="000000"/>
      </a:accent4>
      <a:accent5>
        <a:srgbClr val="E8E8E4"/>
      </a:accent5>
      <a:accent6>
        <a:srgbClr val="CE2120"/>
      </a:accent6>
      <a:hlink>
        <a:srgbClr val="00B1E6"/>
      </a:hlink>
      <a:folHlink>
        <a:srgbClr val="FABB00"/>
      </a:folHlink>
    </a:clrScheme>
    <a:fontScheme name="Nouvelle présentation">
      <a:majorFont>
        <a:latin typeface="Arial"/>
        <a:ea typeface="ＭＳ Ｐゴシック"/>
        <a:cs typeface="ＭＳ Ｐゴシック"/>
      </a:majorFont>
      <a:minorFont>
        <a:latin typeface="Arial"/>
        <a:ea typeface="ＭＳ Ｐゴシック"/>
        <a:cs typeface="ＭＳ Ｐゴシック"/>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fr-FR" sz="2400" b="0" i="0" u="none" strike="noStrike" cap="none" normalizeH="0" baseline="0">
            <a:ln>
              <a:noFill/>
            </a:ln>
            <a:solidFill>
              <a:srgbClr val="000000"/>
            </a:solidFill>
            <a:effectLst/>
            <a:latin typeface="Arial" charset="0"/>
            <a:ea typeface="ＭＳ Ｐゴシック" charset="0"/>
            <a:cs typeface="ＭＳ Ｐゴシック" charset="0"/>
          </a:defRPr>
        </a:defPPr>
      </a:lstStyle>
    </a:lnDef>
  </a:objectDefaults>
  <a:extraClrSchemeLst>
    <a:extraClrScheme>
      <a:clrScheme name="Nouvelle pré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ouvelle pré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ouvelle pré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ouvelle pré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ouvelle pré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ouvelle pré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ouvelle pré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ouvelle pré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ouvelle pré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ouvelle pré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ouvelle pré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ouvelle pré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Présentation DISIC</Template>
  <TotalTime>7489</TotalTime>
  <Words>201</Words>
  <Application>Microsoft Office PowerPoint</Application>
  <PresentationFormat>Affichage à l'écran (4:3)</PresentationFormat>
  <Paragraphs>55</Paragraphs>
  <Slides>4</Slides>
  <Notes>1</Notes>
  <HiddenSlides>0</HiddenSlides>
  <MMClips>0</MMClips>
  <ScaleCrop>false</ScaleCrop>
  <HeadingPairs>
    <vt:vector size="4" baseType="variant">
      <vt:variant>
        <vt:lpstr>Thème</vt:lpstr>
      </vt:variant>
      <vt:variant>
        <vt:i4>1</vt:i4>
      </vt:variant>
      <vt:variant>
        <vt:lpstr>Titres des diapositives</vt:lpstr>
      </vt:variant>
      <vt:variant>
        <vt:i4>4</vt:i4>
      </vt:variant>
    </vt:vector>
  </HeadingPairs>
  <TitlesOfParts>
    <vt:vector size="5" baseType="lpstr">
      <vt:lpstr>Présentation DISIC</vt:lpstr>
      <vt:lpstr>FRANCE CONNECT   </vt:lpstr>
      <vt:lpstr>France Connect – Une clef de voûte de l’Etat plateforme Principe de fonctionnement du bouton FranceConnect</vt:lpstr>
      <vt:lpstr>France Connect Principe de fonctionnement : consentement, transparence et traçabilité  </vt:lpstr>
      <vt:lpstr>Présentation PowerPoint</vt:lpstr>
    </vt:vector>
  </TitlesOfParts>
  <Company>MINEFI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Plate-forme Etat Numérique</dc:title>
  <dc:creator>Guillaume.BLOT@modernisation.gouv.fr</dc:creator>
  <cp:keywords>DISIC</cp:keywords>
  <dc:description>Version présentée au CSIC FT du 22 mai 2014</dc:description>
  <cp:lastModifiedBy>H</cp:lastModifiedBy>
  <cp:revision>591</cp:revision>
  <cp:lastPrinted>2014-08-28T12:47:13Z</cp:lastPrinted>
  <dcterms:created xsi:type="dcterms:W3CDTF">2014-04-08T06:15:11Z</dcterms:created>
  <dcterms:modified xsi:type="dcterms:W3CDTF">2015-02-02T15:42:25Z</dcterms:modified>
</cp:coreProperties>
</file>